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91" r:id="rId5"/>
    <p:sldId id="292" r:id="rId6"/>
    <p:sldId id="296" r:id="rId7"/>
    <p:sldId id="299" r:id="rId8"/>
    <p:sldId id="298" r:id="rId9"/>
    <p:sldId id="321" r:id="rId10"/>
    <p:sldId id="316" r:id="rId11"/>
    <p:sldId id="322" r:id="rId12"/>
    <p:sldId id="317" r:id="rId13"/>
    <p:sldId id="323" r:id="rId14"/>
    <p:sldId id="297" r:id="rId15"/>
    <p:sldId id="320" r:id="rId16"/>
    <p:sldId id="324" r:id="rId17"/>
    <p:sldId id="301" r:id="rId18"/>
    <p:sldId id="270" r:id="rId19"/>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0ECDBD7-4E1F-496D-B6F2-54A702A40D24}">
          <p14:sldIdLst>
            <p14:sldId id="291"/>
            <p14:sldId id="292"/>
            <p14:sldId id="296"/>
            <p14:sldId id="299"/>
            <p14:sldId id="298"/>
            <p14:sldId id="321"/>
            <p14:sldId id="316"/>
            <p14:sldId id="322"/>
            <p14:sldId id="317"/>
            <p14:sldId id="323"/>
            <p14:sldId id="297"/>
            <p14:sldId id="320"/>
            <p14:sldId id="324"/>
            <p14:sldId id="301"/>
            <p14:sldId id="270"/>
          </p14:sldIdLst>
        </p14:section>
        <p14:section name="Untitled Section" id="{9C5F44EC-C021-494C-9E0B-7CCC8E5B114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81C"/>
    <a:srgbClr val="FFFFFF"/>
    <a:srgbClr val="C02050"/>
    <a:srgbClr val="00A050"/>
    <a:srgbClr val="E8F4F0"/>
    <a:srgbClr val="702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68800" autoAdjust="0"/>
  </p:normalViewPr>
  <p:slideViewPr>
    <p:cSldViewPr>
      <p:cViewPr>
        <p:scale>
          <a:sx n="80" d="100"/>
          <a:sy n="80" d="100"/>
        </p:scale>
        <p:origin x="-1800" y="-438"/>
      </p:cViewPr>
      <p:guideLst>
        <p:guide orient="horz" pos="1620"/>
        <p:guide pos="2880"/>
      </p:guideLst>
    </p:cSldViewPr>
  </p:slideViewPr>
  <p:outlineViewPr>
    <p:cViewPr>
      <p:scale>
        <a:sx n="33" d="100"/>
        <a:sy n="33" d="100"/>
      </p:scale>
      <p:origin x="0" y="330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2" d="100"/>
          <a:sy n="62" d="100"/>
        </p:scale>
        <p:origin x="-2946"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39B4765-A133-4BBE-AAB0-442DBD41A55E}" type="datetimeFigureOut">
              <a:rPr lang="en-GB" smtClean="0"/>
              <a:t>30/09/2016</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7B9907A-72EF-4AD4-9791-159CFE3DDF18}" type="slidenum">
              <a:rPr lang="en-GB" smtClean="0"/>
              <a:t>‹#›</a:t>
            </a:fld>
            <a:endParaRPr lang="en-GB" dirty="0"/>
          </a:p>
        </p:txBody>
      </p:sp>
    </p:spTree>
    <p:extLst>
      <p:ext uri="{BB962C8B-B14F-4D97-AF65-F5344CB8AC3E}">
        <p14:creationId xmlns:p14="http://schemas.microsoft.com/office/powerpoint/2010/main" val="33917776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DB2BA8F-77E7-4D74-8429-FEA15301A487}" type="datetimeFigureOut">
              <a:rPr lang="en-GB" smtClean="0"/>
              <a:t>30/09/2016</a:t>
            </a:fld>
            <a:endParaRPr lang="en-GB" dirty="0"/>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73BD2BE-0D39-469E-8B13-E83FE0E0A27D}" type="slidenum">
              <a:rPr lang="en-GB" smtClean="0"/>
              <a:t>‹#›</a:t>
            </a:fld>
            <a:endParaRPr lang="en-GB" dirty="0"/>
          </a:p>
        </p:txBody>
      </p:sp>
    </p:spTree>
    <p:extLst>
      <p:ext uri="{BB962C8B-B14F-4D97-AF65-F5344CB8AC3E}">
        <p14:creationId xmlns:p14="http://schemas.microsoft.com/office/powerpoint/2010/main" val="708269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Two</a:t>
            </a:r>
            <a:r>
              <a:rPr lang="en-GB" baseline="0" dirty="0" smtClean="0"/>
              <a:t> reasons behind developing this seminar</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2</a:t>
            </a:fld>
            <a:endParaRPr lang="en-GB" dirty="0"/>
          </a:p>
        </p:txBody>
      </p:sp>
    </p:spTree>
    <p:extLst>
      <p:ext uri="{BB962C8B-B14F-4D97-AF65-F5344CB8AC3E}">
        <p14:creationId xmlns:p14="http://schemas.microsoft.com/office/powerpoint/2010/main" val="1218496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Platform</a:t>
            </a:r>
            <a:r>
              <a:rPr lang="en-GB" baseline="0" dirty="0" smtClean="0"/>
              <a:t> collects the data which then allows us to support QI – the higher the data quality, the more reliable to use for QI.</a:t>
            </a:r>
          </a:p>
          <a:p>
            <a:endParaRPr lang="en-GB" baseline="0" dirty="0" smtClean="0"/>
          </a:p>
          <a:p>
            <a:r>
              <a:rPr lang="en-GB" baseline="0" dirty="0" smtClean="0"/>
              <a:t>The data we collect in CAP then supports the provision (via IT) of other tools.  As well as the annual reports, there are other things we can produce from the data (examples above).</a:t>
            </a:r>
          </a:p>
          <a:p>
            <a:endParaRPr lang="en-GB" baseline="0" dirty="0" smtClean="0"/>
          </a:p>
          <a:p>
            <a:r>
              <a:rPr lang="en-GB" baseline="0" dirty="0" smtClean="0"/>
              <a:t>Local action plans – e.g. one published for OG, lists the recommendations, suggested actions and gives you a template you can then work with locally – acts as a summary of the main report.</a:t>
            </a:r>
          </a:p>
          <a:p>
            <a:endParaRPr lang="en-GB" baseline="0" dirty="0" smtClean="0"/>
          </a:p>
          <a:p>
            <a:r>
              <a:rPr lang="en-GB" baseline="0" dirty="0" smtClean="0"/>
              <a:t>Interactive spreadsheet – you can select your CCG and see how it is performing against national level.  This helps with local improvement, gives an idea of performance e.g. banding for how your CCG is doing and how you compare to target achievements (is blood pressure where is should be?).</a:t>
            </a:r>
          </a:p>
          <a:p>
            <a:endParaRPr lang="en-GB" baseline="0" dirty="0" smtClean="0"/>
          </a:p>
          <a:p>
            <a:r>
              <a:rPr lang="en-GB" baseline="0" dirty="0" smtClean="0"/>
              <a:t>RCGP toolkit is almost launched, this is a web-based tool that will be making use of the data we have collected for NDA.</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11</a:t>
            </a:fld>
            <a:endParaRPr lang="en-GB" dirty="0"/>
          </a:p>
        </p:txBody>
      </p:sp>
    </p:spTree>
    <p:extLst>
      <p:ext uri="{BB962C8B-B14F-4D97-AF65-F5344CB8AC3E}">
        <p14:creationId xmlns:p14="http://schemas.microsoft.com/office/powerpoint/2010/main" val="2828442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Barriers</a:t>
            </a:r>
            <a:r>
              <a:rPr lang="en-GB" baseline="0" dirty="0" smtClean="0"/>
              <a:t> – variety of our users and clinicians.  What people want is different so can’t assume a one size fits all, but also want a consistent and recognisable platform.</a:t>
            </a:r>
          </a:p>
          <a:p>
            <a:endParaRPr lang="en-GB" baseline="0" dirty="0" smtClean="0"/>
          </a:p>
          <a:p>
            <a:r>
              <a:rPr lang="en-GB" baseline="0" dirty="0" smtClean="0"/>
              <a:t>Variety of who can contribute to the quality improvement, variety in who commissions and who supports different audits.</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Barrier – different audit / registry / collection purposes.  Challenges to our particular audits e.g. cancers audits don’t have defined process as the treatments and outcomes are then used to assess.  So we must understand what is useful per audit and not make assumptions.</a:t>
            </a:r>
          </a:p>
          <a:p>
            <a:endParaRPr lang="en-GB" dirty="0" smtClean="0"/>
          </a:p>
          <a:p>
            <a:r>
              <a:rPr lang="en-GB" dirty="0" smtClean="0"/>
              <a:t>Reporting – exploring with users and clinicians</a:t>
            </a:r>
            <a:r>
              <a:rPr lang="en-GB" baseline="0" dirty="0" smtClean="0"/>
              <a:t> what they want from reporting.</a:t>
            </a:r>
          </a:p>
          <a:p>
            <a:endParaRPr lang="en-GB" baseline="0" dirty="0" smtClean="0"/>
          </a:p>
          <a:p>
            <a:r>
              <a:rPr lang="en-GB" baseline="0" dirty="0" smtClean="0"/>
              <a:t>Ongoing engagement - user group wo</a:t>
            </a:r>
            <a:r>
              <a:rPr lang="en-GB" dirty="0" smtClean="0"/>
              <a:t>rkshops, audit mailboxes, survey, day to day working – everything we hear we feed into dev.</a:t>
            </a:r>
          </a:p>
          <a:p>
            <a:endParaRPr lang="en-GB" dirty="0" smtClean="0"/>
          </a:p>
          <a:p>
            <a:r>
              <a:rPr lang="en-GB" dirty="0" smtClean="0"/>
              <a:t>Understanding our users and what</a:t>
            </a:r>
            <a:r>
              <a:rPr lang="en-GB" baseline="0" dirty="0" smtClean="0"/>
              <a:t> will make their life easier – not designing if from NHS Digital, actually working with the users and testing things out.  We’ll develop our roadmap from this.  We have heard that our registration process needs to improve, that our reporting is useful but they’d like to see more from it.</a:t>
            </a:r>
            <a:endParaRPr lang="en-GB" dirty="0" smtClean="0"/>
          </a:p>
          <a:p>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12</a:t>
            </a:fld>
            <a:endParaRPr lang="en-GB" dirty="0"/>
          </a:p>
        </p:txBody>
      </p:sp>
    </p:spTree>
    <p:extLst>
      <p:ext uri="{BB962C8B-B14F-4D97-AF65-F5344CB8AC3E}">
        <p14:creationId xmlns:p14="http://schemas.microsoft.com/office/powerpoint/2010/main" val="2641591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13</a:t>
            </a:fld>
            <a:endParaRPr lang="en-GB" dirty="0"/>
          </a:p>
        </p:txBody>
      </p:sp>
    </p:spTree>
    <p:extLst>
      <p:ext uri="{BB962C8B-B14F-4D97-AF65-F5344CB8AC3E}">
        <p14:creationId xmlns:p14="http://schemas.microsoft.com/office/powerpoint/2010/main" val="2407883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14</a:t>
            </a:fld>
            <a:endParaRPr lang="en-GB" dirty="0"/>
          </a:p>
        </p:txBody>
      </p:sp>
    </p:spTree>
    <p:extLst>
      <p:ext uri="{BB962C8B-B14F-4D97-AF65-F5344CB8AC3E}">
        <p14:creationId xmlns:p14="http://schemas.microsoft.com/office/powerpoint/2010/main" val="249296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smtClean="0">
                <a:ln>
                  <a:noFill/>
                </a:ln>
                <a:solidFill>
                  <a:srgbClr val="000000"/>
                </a:solidFill>
                <a:effectLst/>
                <a:latin typeface="Arial" pitchFamily="34" charset="0"/>
                <a:cs typeface="Arial" pitchFamily="34" charset="0"/>
              </a:rPr>
              <a:t>Notes: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smtClean="0">
                <a:ln>
                  <a:noFill/>
                </a:ln>
                <a:solidFill>
                  <a:srgbClr val="000000"/>
                </a:solidFill>
                <a:effectLst/>
                <a:latin typeface="Arial" pitchFamily="34" charset="0"/>
                <a:cs typeface="Arial" pitchFamily="34" charset="0"/>
              </a:rPr>
              <a:t>Includes making recommendations, developing action plans and monitoring quality improvement in next audit cycle.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smtClean="0">
                <a:ln>
                  <a:noFill/>
                </a:ln>
                <a:solidFill>
                  <a:srgbClr val="000000"/>
                </a:solidFill>
                <a:effectLst/>
                <a:latin typeface="Arial" pitchFamily="34" charset="0"/>
                <a:cs typeface="Arial" pitchFamily="34" charset="0"/>
              </a:rPr>
              <a:t>The service can be tailored to the requirements of each new project.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a:p>
            <a:pPr>
              <a:defRPr/>
            </a:pPr>
            <a:r>
              <a:rPr lang="en-GB" dirty="0" smtClean="0"/>
              <a:t>Access to wider stats experience in NHS Digital</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Work closely with NHS Digital IG teams - legal basis for collection, security of systems, fair processing.</a:t>
            </a:r>
          </a:p>
          <a:p>
            <a:pPr>
              <a:defRPr/>
            </a:pPr>
            <a:r>
              <a:rPr lang="en-GB" dirty="0" smtClean="0"/>
              <a:t>Diabetes</a:t>
            </a:r>
            <a:r>
              <a:rPr lang="en-GB" baseline="0" dirty="0" smtClean="0"/>
              <a:t> success with patient focussed reports, identifying findings / recommendations and actions.  At a glance gives a view of what can be done.</a:t>
            </a:r>
            <a:endParaRPr lang="en-GB" dirty="0" smtClean="0"/>
          </a:p>
          <a:p>
            <a:pPr>
              <a:defRPr/>
            </a:pPr>
            <a:endParaRPr lang="en-GB" dirty="0" smtClean="0"/>
          </a:p>
          <a:p>
            <a:pPr>
              <a:defRPr/>
            </a:pPr>
            <a:r>
              <a:rPr lang="en-GB" dirty="0" smtClean="0"/>
              <a:t>Clinicians and other health care professionals;</a:t>
            </a:r>
          </a:p>
          <a:p>
            <a:pPr>
              <a:defRPr/>
            </a:pPr>
            <a:r>
              <a:rPr lang="en-GB" dirty="0" smtClean="0"/>
              <a:t>Patient groups;</a:t>
            </a:r>
          </a:p>
          <a:p>
            <a:pPr>
              <a:defRPr/>
            </a:pPr>
            <a:r>
              <a:rPr lang="en-GB" dirty="0" smtClean="0"/>
              <a:t>Government e.g. DH, NHS England;</a:t>
            </a:r>
          </a:p>
          <a:p>
            <a:pPr>
              <a:defRPr/>
            </a:pPr>
            <a:r>
              <a:rPr lang="en-GB" dirty="0" smtClean="0"/>
              <a:t>Charities and academia;</a:t>
            </a:r>
          </a:p>
          <a:p>
            <a:pPr>
              <a:defRPr/>
            </a:pPr>
            <a:r>
              <a:rPr lang="en-GB" dirty="0" smtClean="0"/>
              <a:t>Medical royal colleges;</a:t>
            </a:r>
          </a:p>
          <a:p>
            <a:pPr>
              <a:defRPr/>
            </a:pPr>
            <a:r>
              <a:rPr lang="en-GB" dirty="0" smtClean="0"/>
              <a:t>Other NHS Digital teams e.g. Commercial, Information Governance, IT development.</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3</a:t>
            </a:fld>
            <a:endParaRPr lang="en-GB" dirty="0"/>
          </a:p>
        </p:txBody>
      </p:sp>
    </p:spTree>
    <p:extLst>
      <p:ext uri="{BB962C8B-B14F-4D97-AF65-F5344CB8AC3E}">
        <p14:creationId xmlns:p14="http://schemas.microsoft.com/office/powerpoint/2010/main" val="3451790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Traditionally audit, but now we are doing registries as well.  The flexibility and security of CAP has meant we’re attracting more registry work</a:t>
            </a:r>
            <a:r>
              <a:rPr lang="en-GB" baseline="0" dirty="0" smtClean="0"/>
              <a:t> and this facilitates direct patient care.</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4</a:t>
            </a:fld>
            <a:endParaRPr lang="en-GB" dirty="0"/>
          </a:p>
        </p:txBody>
      </p:sp>
    </p:spTree>
    <p:extLst>
      <p:ext uri="{BB962C8B-B14F-4D97-AF65-F5344CB8AC3E}">
        <p14:creationId xmlns:p14="http://schemas.microsoft.com/office/powerpoint/2010/main" val="872753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CAP is</a:t>
            </a:r>
            <a:r>
              <a:rPr lang="en-GB" baseline="0" dirty="0" smtClean="0"/>
              <a:t> built and supported by in-house development team so we can determine what we do.  This allows us to create functionality to meet the specific audit / registry needs e.g. dataset items, specific validation rules to help with data quality.  The in-house team also gives us flexibility on our priorities which is useful when we are trying to balance a number of different customer contract deliverables and requests.</a:t>
            </a:r>
          </a:p>
          <a:p>
            <a:endParaRPr lang="en-GB" baseline="0" dirty="0" smtClean="0"/>
          </a:p>
          <a:p>
            <a:r>
              <a:rPr lang="en-GB" baseline="0" dirty="0" smtClean="0"/>
              <a:t>2 methods of data entry – via the CAP web forms and via the file submission.  File submission is useful for bulk upload but also we work with 3</a:t>
            </a:r>
            <a:r>
              <a:rPr lang="en-GB" baseline="30000" dirty="0" smtClean="0"/>
              <a:t>rd</a:t>
            </a:r>
            <a:r>
              <a:rPr lang="en-GB" baseline="0" dirty="0" smtClean="0"/>
              <a:t> party system suppliers e.g. Somerset Cancer Registry, so they can develop a specification for the clinical systems that can then allow an easy upload into CAP.</a:t>
            </a:r>
          </a:p>
          <a:p>
            <a:endParaRPr lang="en-GB" baseline="0" dirty="0" smtClean="0"/>
          </a:p>
          <a:p>
            <a:r>
              <a:rPr lang="en-GB" baseline="0" dirty="0" smtClean="0"/>
              <a:t>There are a variety of extracts and reports for users – which again we can decide what is needed based on customer requirements.</a:t>
            </a:r>
          </a:p>
          <a:p>
            <a:endParaRPr lang="en-GB" baseline="0" dirty="0" smtClean="0"/>
          </a:p>
          <a:p>
            <a:r>
              <a:rPr lang="en-GB" baseline="0" dirty="0" smtClean="0"/>
              <a:t>PID – so security is a key aspect due to the nature of data contained.  We work closely with Information Security, IG  and IT Dev and have regular reviews of security policies and risks.  We also have regular tests for security vulnerabilities which is carried out by an independent 3</a:t>
            </a:r>
            <a:r>
              <a:rPr lang="en-GB" baseline="30000" dirty="0" smtClean="0"/>
              <a:t>rd</a:t>
            </a:r>
            <a:r>
              <a:rPr lang="en-GB" baseline="0" dirty="0" smtClean="0"/>
              <a:t> party.</a:t>
            </a:r>
          </a:p>
          <a:p>
            <a:r>
              <a:rPr lang="en-GB" baseline="0" dirty="0" smtClean="0"/>
              <a:t>Requirements we meet – corporate policies and structure, IG sign off on CAP processes and relevant functionality, Info Sec about cyber security.</a:t>
            </a:r>
            <a:endParaRPr lang="en-GB" dirty="0" smtClean="0"/>
          </a:p>
          <a:p>
            <a:endParaRPr lang="en-GB" dirty="0" smtClean="0"/>
          </a:p>
          <a:p>
            <a:r>
              <a:rPr lang="en-GB" baseline="0" dirty="0" smtClean="0"/>
              <a:t>We have a formal service wrapper around CAP so that there is strong governance e.g. we have service management board, we follow corporate incident and release management processes. CONTROLS</a:t>
            </a:r>
          </a:p>
          <a:p>
            <a:endParaRPr lang="en-GB" baseline="0" dirty="0" smtClean="0"/>
          </a:p>
          <a:p>
            <a:r>
              <a:rPr lang="en-GB" dirty="0" smtClean="0"/>
              <a:t>NOW GOING TO SHOW SOME EXAMPLES BUT PLEASE COME AND SEE US AFTERWARDS FOR</a:t>
            </a:r>
            <a:r>
              <a:rPr lang="en-GB" baseline="0" dirty="0" smtClean="0"/>
              <a:t> A DEMO OF THE SYSTEM.</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5</a:t>
            </a:fld>
            <a:endParaRPr lang="en-GB" dirty="0"/>
          </a:p>
        </p:txBody>
      </p:sp>
    </p:spTree>
    <p:extLst>
      <p:ext uri="{BB962C8B-B14F-4D97-AF65-F5344CB8AC3E}">
        <p14:creationId xmlns:p14="http://schemas.microsoft.com/office/powerpoint/2010/main" val="829831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Some</a:t>
            </a:r>
            <a:r>
              <a:rPr lang="en-GB" altLang="en-US" baseline="0" dirty="0" smtClean="0"/>
              <a:t> examples…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altLang="en-US"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altLang="en-US" baseline="0" dirty="0" smtClean="0"/>
              <a:t>Record tree – shows the navigation of the system, so users can always see what records have been entered and where applicable CAP will show key dates e.g. diagnosed date.  This helps with knowing whether the record is to be updated, also a quick screen which directs user to next stage e.g. ‘Add chemotherapy / radiotherapy record’.</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altLang="en-US"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altLang="en-US" baseline="0" dirty="0" smtClean="0"/>
              <a:t>CAP always has a core patient record and all other records hang off this.  This again helps with navigation and prevents duplication of patients.  Greyed out shows you can no longer edit these fields, which helps safeguard data quality.  Asterisk and help text appears to show where there is a required field and also help on what that field means.</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altLang="en-US"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altLang="en-US" baseline="0" dirty="0" smtClean="0"/>
              <a:t>Again will have greyed out, required and help text support.  The records under patient then contain bulk of data items, collecting about the specific disease / condition topic.  Different validation can occur e.g. ensure date field only accepts valid date format.  Also a number of fields have drop downs, with populated reference data.  This means consistency of data entry and codes.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baseline="0" dirty="0" smtClean="0"/>
              <a:t>CAN SHOW YOU CAP IN SESSION LATER THIS AFTERNOON IF YOU’D LIKE TO LOOK AT IT IN MORE DETAIL.</a:t>
            </a:r>
          </a:p>
        </p:txBody>
      </p:sp>
      <p:sp>
        <p:nvSpPr>
          <p:cNvPr id="4" name="Slide Number Placeholder 3"/>
          <p:cNvSpPr>
            <a:spLocks noGrp="1"/>
          </p:cNvSpPr>
          <p:nvPr>
            <p:ph type="sldNum" sz="quarter" idx="10"/>
          </p:nvPr>
        </p:nvSpPr>
        <p:spPr/>
        <p:txBody>
          <a:bodyPr/>
          <a:lstStyle/>
          <a:p>
            <a:fld id="{573BD2BE-0D39-469E-8B13-E83FE0E0A27D}" type="slidenum">
              <a:rPr lang="en-GB" smtClean="0"/>
              <a:t>6</a:t>
            </a:fld>
            <a:endParaRPr lang="en-GB" dirty="0"/>
          </a:p>
        </p:txBody>
      </p:sp>
    </p:spTree>
    <p:extLst>
      <p:ext uri="{BB962C8B-B14F-4D97-AF65-F5344CB8AC3E}">
        <p14:creationId xmlns:p14="http://schemas.microsoft.com/office/powerpoint/2010/main" val="1762344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happens at the time of entry / upload and therefore a user can act on it immediately.</a:t>
            </a:r>
          </a:p>
          <a:p>
            <a:endParaRPr lang="en-GB" dirty="0" smtClean="0"/>
          </a:p>
          <a:p>
            <a:pPr>
              <a:defRPr/>
            </a:pPr>
            <a:r>
              <a:rPr lang="en-GB" dirty="0" smtClean="0"/>
              <a:t>What we have now:</a:t>
            </a:r>
          </a:p>
          <a:p>
            <a:pPr lvl="1">
              <a:defRPr/>
            </a:pPr>
            <a:r>
              <a:rPr lang="en-GB" dirty="0" smtClean="0"/>
              <a:t>.csv reports and on screen reports</a:t>
            </a:r>
            <a:r>
              <a:rPr lang="en-GB" baseline="0" dirty="0" smtClean="0"/>
              <a:t> – can be personal preference but also depends on what we’re trying to show back.</a:t>
            </a:r>
          </a:p>
          <a:p>
            <a:pPr lvl="1">
              <a:defRPr/>
            </a:pPr>
            <a:r>
              <a:rPr lang="en-GB" dirty="0" smtClean="0"/>
              <a:t>Some filtering options but limited e.g. select date range;</a:t>
            </a:r>
          </a:p>
          <a:p>
            <a:pPr lvl="1">
              <a:defRPr/>
            </a:pPr>
            <a:r>
              <a:rPr lang="en-GB" dirty="0" smtClean="0"/>
              <a:t>Some common ones but can also tailor to audit;</a:t>
            </a:r>
          </a:p>
          <a:p>
            <a:pPr lvl="1">
              <a:defRPr/>
            </a:pPr>
            <a:r>
              <a:rPr lang="en-GB" dirty="0" smtClean="0"/>
              <a:t>Typically return data entered, with some that compare to national figures.</a:t>
            </a:r>
          </a:p>
          <a:p>
            <a:endParaRPr lang="en-GB" dirty="0" smtClean="0"/>
          </a:p>
          <a:p>
            <a:r>
              <a:rPr lang="en-GB" dirty="0" smtClean="0"/>
              <a:t>Two</a:t>
            </a:r>
            <a:r>
              <a:rPr lang="en-GB" baseline="0" dirty="0" smtClean="0"/>
              <a:t> types of warning – error and warning.  Error rejects, as it is mandatory or a key field.  Warning provides info around it but willing to accept the changes – you can then make informed decision about whether to change.</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7</a:t>
            </a:fld>
            <a:endParaRPr lang="en-GB" dirty="0"/>
          </a:p>
        </p:txBody>
      </p:sp>
    </p:spTree>
    <p:extLst>
      <p:ext uri="{BB962C8B-B14F-4D97-AF65-F5344CB8AC3E}">
        <p14:creationId xmlns:p14="http://schemas.microsoft.com/office/powerpoint/2010/main" val="4024517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EXAMPLES OF</a:t>
            </a:r>
            <a:r>
              <a:rPr lang="en-GB" baseline="0" dirty="0" smtClean="0"/>
              <a:t> VALIDATION WHICH PROMOTES DQ</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8</a:t>
            </a:fld>
            <a:endParaRPr lang="en-GB" dirty="0"/>
          </a:p>
        </p:txBody>
      </p:sp>
    </p:spTree>
    <p:extLst>
      <p:ext uri="{BB962C8B-B14F-4D97-AF65-F5344CB8AC3E}">
        <p14:creationId xmlns:p14="http://schemas.microsoft.com/office/powerpoint/2010/main" val="581254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We are looking at more, to enable users to self-serve – getting data quality information</a:t>
            </a:r>
          </a:p>
          <a:p>
            <a:r>
              <a:rPr lang="en-GB" baseline="0" dirty="0" smtClean="0"/>
              <a:t>Also publish GP practice level reports in CAP – unique to GP practices, secure and contains clinical info unique to practice.</a:t>
            </a:r>
          </a:p>
          <a:p>
            <a:endParaRPr lang="en-GB" baseline="0" dirty="0" smtClean="0"/>
          </a:p>
          <a:p>
            <a:r>
              <a:rPr lang="en-GB" baseline="0" dirty="0" smtClean="0"/>
              <a:t>OG – Combined Gen.  Overall summary, management information style report, also has HES data and calcs. For case ascertainment.  All data in CAP under national figures.  Answers audit questions – summary for unit (surgical outcomes, gives view of how you compare to standards e.g. % of lymph nodes extracted).  .csv download and print view.</a:t>
            </a:r>
          </a:p>
          <a:p>
            <a:endParaRPr lang="en-GB" baseline="0" dirty="0" smtClean="0"/>
          </a:p>
          <a:p>
            <a:r>
              <a:rPr lang="en-GB" baseline="0" dirty="0" smtClean="0"/>
              <a:t>Calcs and feeding back clinical info.</a:t>
            </a:r>
          </a:p>
        </p:txBody>
      </p:sp>
      <p:sp>
        <p:nvSpPr>
          <p:cNvPr id="4" name="Slide Number Placeholder 3"/>
          <p:cNvSpPr>
            <a:spLocks noGrp="1"/>
          </p:cNvSpPr>
          <p:nvPr>
            <p:ph type="sldNum" sz="quarter" idx="10"/>
          </p:nvPr>
        </p:nvSpPr>
        <p:spPr/>
        <p:txBody>
          <a:bodyPr/>
          <a:lstStyle/>
          <a:p>
            <a:fld id="{573BD2BE-0D39-469E-8B13-E83FE0E0A27D}" type="slidenum">
              <a:rPr lang="en-GB" smtClean="0"/>
              <a:t>9</a:t>
            </a:fld>
            <a:endParaRPr lang="en-GB" dirty="0"/>
          </a:p>
        </p:txBody>
      </p:sp>
    </p:spTree>
    <p:extLst>
      <p:ext uri="{BB962C8B-B14F-4D97-AF65-F5344CB8AC3E}">
        <p14:creationId xmlns:p14="http://schemas.microsoft.com/office/powerpoint/2010/main" val="2955601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a:t>
            </a:r>
            <a:r>
              <a:rPr lang="en-GB" baseline="0" dirty="0" smtClean="0"/>
              <a:t> completeness – can be used for benchmarking and identifying areas for service improvements. Shows the key audit data items and how they are performing entry wise against this.  Again to drive up DQ.</a:t>
            </a:r>
            <a:endParaRPr lang="en-GB" dirty="0"/>
          </a:p>
        </p:txBody>
      </p:sp>
      <p:sp>
        <p:nvSpPr>
          <p:cNvPr id="4" name="Slide Number Placeholder 3"/>
          <p:cNvSpPr>
            <a:spLocks noGrp="1"/>
          </p:cNvSpPr>
          <p:nvPr>
            <p:ph type="sldNum" sz="quarter" idx="10"/>
          </p:nvPr>
        </p:nvSpPr>
        <p:spPr/>
        <p:txBody>
          <a:bodyPr/>
          <a:lstStyle/>
          <a:p>
            <a:fld id="{573BD2BE-0D39-469E-8B13-E83FE0E0A27D}" type="slidenum">
              <a:rPr lang="en-GB" smtClean="0"/>
              <a:t>10</a:t>
            </a:fld>
            <a:endParaRPr lang="en-GB" dirty="0"/>
          </a:p>
        </p:txBody>
      </p:sp>
    </p:spTree>
    <p:extLst>
      <p:ext uri="{BB962C8B-B14F-4D97-AF65-F5344CB8AC3E}">
        <p14:creationId xmlns:p14="http://schemas.microsoft.com/office/powerpoint/2010/main" val="1602275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4" name="Rectangle 3"/>
          <p:cNvSpPr/>
          <p:nvPr userDrawn="1"/>
        </p:nvSpPr>
        <p:spPr>
          <a:xfrm>
            <a:off x="0" y="0"/>
            <a:ext cx="9144000" cy="4392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userDrawn="1"/>
        </p:nvSpPr>
        <p:spPr>
          <a:xfrm>
            <a:off x="0" y="4356000"/>
            <a:ext cx="9144000" cy="79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p:cNvPicPr/>
          <p:nvPr userDrawn="1"/>
        </p:nvPicPr>
        <p:blipFill>
          <a:blip r:embed="rId2" cstate="print">
            <a:extLst>
              <a:ext uri="{28A0092B-C50C-407E-A947-70E740481C1C}">
                <a14:useLocalDpi xmlns:a14="http://schemas.microsoft.com/office/drawing/2010/main" val="0"/>
              </a:ext>
            </a:extLst>
          </a:blip>
          <a:stretch>
            <a:fillRect/>
          </a:stretch>
        </p:blipFill>
        <p:spPr>
          <a:xfrm>
            <a:off x="7478211" y="254736"/>
            <a:ext cx="1198245" cy="947764"/>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8001" y="4428000"/>
            <a:ext cx="3023315" cy="586741"/>
          </a:xfrm>
          <a:prstGeom prst="rect">
            <a:avLst/>
          </a:prstGeom>
        </p:spPr>
      </p:pic>
      <p:sp>
        <p:nvSpPr>
          <p:cNvPr id="9" name="Text Placeholder 5"/>
          <p:cNvSpPr>
            <a:spLocks noGrp="1"/>
          </p:cNvSpPr>
          <p:nvPr>
            <p:ph type="body" sz="quarter" idx="12" hasCustomPrompt="1"/>
          </p:nvPr>
        </p:nvSpPr>
        <p:spPr>
          <a:xfrm>
            <a:off x="720000" y="1728000"/>
            <a:ext cx="6660312" cy="483558"/>
          </a:xfrm>
        </p:spPr>
        <p:txBody>
          <a:bodyPr lIns="0" tIns="0" rIns="0" bIns="0">
            <a:normAutofit/>
          </a:bodyPr>
          <a:lstStyle>
            <a:lvl1pPr marL="0" indent="0">
              <a:spcBef>
                <a:spcPts val="0"/>
              </a:spcBef>
              <a:buNone/>
              <a:defRPr sz="3000" b="1" spc="-40" baseline="0">
                <a:solidFill>
                  <a:schemeClr val="accent1"/>
                </a:solidFill>
                <a:latin typeface="Arial" panose="020B0604020202020204" pitchFamily="34" charset="0"/>
              </a:defRPr>
            </a:lvl1pPr>
          </a:lstStyle>
          <a:p>
            <a:pPr lvl="0"/>
            <a:r>
              <a:rPr lang="en-US" dirty="0" smtClean="0"/>
              <a:t>Title heading in 30pt Arial Bold</a:t>
            </a:r>
            <a:endParaRPr lang="en-GB" dirty="0"/>
          </a:p>
        </p:txBody>
      </p:sp>
      <p:sp>
        <p:nvSpPr>
          <p:cNvPr id="10" name="Text Placeholder 9"/>
          <p:cNvSpPr>
            <a:spLocks noGrp="1"/>
          </p:cNvSpPr>
          <p:nvPr>
            <p:ph type="body" sz="quarter" idx="13" hasCustomPrompt="1"/>
          </p:nvPr>
        </p:nvSpPr>
        <p:spPr>
          <a:xfrm>
            <a:off x="720000" y="2268000"/>
            <a:ext cx="6660312" cy="444553"/>
          </a:xfrm>
        </p:spPr>
        <p:txBody>
          <a:bodyPr lIns="0" tIns="0" rIns="0" bIns="0">
            <a:normAutofit/>
          </a:bodyPr>
          <a:lstStyle>
            <a:lvl1pPr marL="0" indent="0">
              <a:buNone/>
              <a:defRPr sz="2100" b="1">
                <a:solidFill>
                  <a:schemeClr val="accent2">
                    <a:lumMod val="75000"/>
                  </a:schemeClr>
                </a:solidFill>
              </a:defRPr>
            </a:lvl1pPr>
          </a:lstStyle>
          <a:p>
            <a:r>
              <a:rPr lang="en-US" dirty="0" smtClean="0"/>
              <a:t>Subheading in 21pt Arial Bold</a:t>
            </a:r>
            <a:endParaRPr lang="en-GB" dirty="0"/>
          </a:p>
        </p:txBody>
      </p:sp>
      <p:sp>
        <p:nvSpPr>
          <p:cNvPr id="11" name="Text Placeholder 13"/>
          <p:cNvSpPr>
            <a:spLocks noGrp="1"/>
          </p:cNvSpPr>
          <p:nvPr>
            <p:ph type="body" sz="quarter" idx="14" hasCustomPrompt="1"/>
          </p:nvPr>
        </p:nvSpPr>
        <p:spPr>
          <a:xfrm>
            <a:off x="4644008" y="4464000"/>
            <a:ext cx="3924008" cy="540000"/>
          </a:xfrm>
        </p:spPr>
        <p:txBody>
          <a:bodyPr lIns="0" tIns="0" rIns="0" bIns="0">
            <a:normAutofit/>
          </a:bodyPr>
          <a:lstStyle>
            <a:lvl1pPr marL="0" indent="0" algn="r">
              <a:buNone/>
              <a:defRPr sz="1500" b="1" baseline="0">
                <a:solidFill>
                  <a:schemeClr val="bg1"/>
                </a:solidFill>
              </a:defRPr>
            </a:lvl1pPr>
          </a:lstStyle>
          <a:p>
            <a:pPr lvl="0"/>
            <a:r>
              <a:rPr lang="en-US" dirty="0" smtClean="0"/>
              <a:t>Presented by… in 15pt Arial Bold</a:t>
            </a:r>
            <a:endParaRPr lang="en-GB" dirty="0"/>
          </a:p>
        </p:txBody>
      </p:sp>
    </p:spTree>
    <p:extLst>
      <p:ext uri="{BB962C8B-B14F-4D97-AF65-F5344CB8AC3E}">
        <p14:creationId xmlns:p14="http://schemas.microsoft.com/office/powerpoint/2010/main" val="13267222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936000"/>
            <a:ext cx="9144000" cy="420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720000" y="360000"/>
            <a:ext cx="7632000" cy="529568"/>
          </a:xfrm>
        </p:spPr>
        <p:txBody>
          <a:bodyPr lIns="0" tIns="0" rIns="0" bIns="0" anchor="t">
            <a:normAutofit/>
          </a:bodyPr>
          <a:lstStyle>
            <a:lvl1pPr>
              <a:defRPr sz="3000" b="1" spc="-40" baseline="0">
                <a:solidFill>
                  <a:schemeClr val="accent1"/>
                </a:solidFill>
              </a:defRPr>
            </a:lvl1pPr>
          </a:lstStyle>
          <a:p>
            <a:r>
              <a:rPr lang="en-US" dirty="0" smtClean="0"/>
              <a:t>Main Heading</a:t>
            </a:r>
            <a:endParaRPr lang="en-GB" dirty="0"/>
          </a:p>
        </p:txBody>
      </p:sp>
      <p:sp>
        <p:nvSpPr>
          <p:cNvPr id="3" name="Content Placeholder 2"/>
          <p:cNvSpPr>
            <a:spLocks noGrp="1"/>
          </p:cNvSpPr>
          <p:nvPr>
            <p:ph idx="1"/>
          </p:nvPr>
        </p:nvSpPr>
        <p:spPr>
          <a:xfrm>
            <a:off x="720000" y="1080000"/>
            <a:ext cx="7704000" cy="3435966"/>
          </a:xfrm>
        </p:spPr>
        <p:txBody>
          <a:bodyPr lIns="0" tIns="0" rIns="0" bIns="0"/>
          <a:lstStyle>
            <a:lvl1pPr>
              <a:defRPr sz="2400">
                <a:solidFill>
                  <a:schemeClr val="accent6"/>
                </a:solidFill>
              </a:defRPr>
            </a:lvl1pPr>
            <a:lvl2pPr>
              <a:defRPr sz="2100">
                <a:solidFill>
                  <a:schemeClr val="accent6"/>
                </a:solidFill>
              </a:defRPr>
            </a:lvl2pPr>
            <a:lvl3pPr marL="1143000" indent="-228600">
              <a:buFont typeface="Wingdings" panose="05000000000000000000" pitchFamily="2" charset="2"/>
              <a:buChar char="§"/>
              <a:defRPr sz="1800">
                <a:solidFill>
                  <a:schemeClr val="accent6"/>
                </a:solidFill>
              </a:defRPr>
            </a:lvl3pPr>
            <a:lvl4pPr>
              <a:defRPr sz="2100"/>
            </a:lvl4pPr>
            <a:lvl5pPr>
              <a:defRPr sz="1750"/>
            </a:lvl5pPr>
          </a:lstStyle>
          <a:p>
            <a:pPr lvl="0"/>
            <a:r>
              <a:rPr lang="en-US" smtClean="0"/>
              <a:t>Click to edit Master text styles</a:t>
            </a:r>
          </a:p>
          <a:p>
            <a:pPr lvl="1"/>
            <a:r>
              <a:rPr lang="en-US" smtClean="0"/>
              <a:t>Second level</a:t>
            </a:r>
          </a:p>
          <a:p>
            <a:pPr lvl="2"/>
            <a:r>
              <a:rPr lang="en-US" smtClean="0"/>
              <a:t>Third level</a:t>
            </a:r>
          </a:p>
        </p:txBody>
      </p:sp>
      <p:sp>
        <p:nvSpPr>
          <p:cNvPr id="6" name="Slide Number Placeholder 5"/>
          <p:cNvSpPr>
            <a:spLocks noGrp="1"/>
          </p:cNvSpPr>
          <p:nvPr>
            <p:ph type="sldNum" sz="quarter" idx="12"/>
          </p:nvPr>
        </p:nvSpPr>
        <p:spPr>
          <a:xfrm>
            <a:off x="6300192" y="4731990"/>
            <a:ext cx="2133600" cy="273844"/>
          </a:xfrm>
        </p:spPr>
        <p:txBody>
          <a:bodyPr/>
          <a:lstStyle>
            <a:lvl1pPr>
              <a:defRPr sz="1000">
                <a:solidFill>
                  <a:schemeClr val="accent6"/>
                </a:solidFill>
              </a:defRPr>
            </a:lvl1pPr>
          </a:lstStyle>
          <a:p>
            <a:fld id="{280AA684-6FB9-400F-B313-F111F0F48737}" type="slidenum">
              <a:rPr lang="en-GB" smtClean="0"/>
              <a:t>‹#›</a:t>
            </a:fld>
            <a:endParaRPr lang="en-GB" dirty="0"/>
          </a:p>
        </p:txBody>
      </p:sp>
    </p:spTree>
    <p:extLst>
      <p:ext uri="{BB962C8B-B14F-4D97-AF65-F5344CB8AC3E}">
        <p14:creationId xmlns:p14="http://schemas.microsoft.com/office/powerpoint/2010/main" val="1918140604"/>
      </p:ext>
    </p:extLst>
  </p:cSld>
  <p:clrMapOvr>
    <a:masterClrMapping/>
  </p:clrMapOvr>
  <p:timing>
    <p:tnLst>
      <p:par>
        <p:cTn id="1" dur="indefinite" restart="never" nodeType="tmRoot"/>
      </p:par>
    </p:tnLst>
  </p:timing>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Rectangle 9"/>
          <p:cNvSpPr/>
          <p:nvPr userDrawn="1"/>
        </p:nvSpPr>
        <p:spPr>
          <a:xfrm>
            <a:off x="0" y="0"/>
            <a:ext cx="9144000" cy="51640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720000" y="699694"/>
            <a:ext cx="6804328" cy="900068"/>
          </a:xfrm>
        </p:spPr>
        <p:txBody>
          <a:bodyPr lIns="0" tIns="0" rIns="0" bIns="0" anchor="t">
            <a:normAutofit/>
          </a:bodyPr>
          <a:lstStyle>
            <a:lvl1pPr>
              <a:defRPr sz="3000" b="1">
                <a:solidFill>
                  <a:schemeClr val="bg1"/>
                </a:solidFill>
              </a:defRPr>
            </a:lvl1pPr>
          </a:lstStyle>
          <a:p>
            <a:r>
              <a:rPr lang="en-US" dirty="0" smtClean="0"/>
              <a:t>Main Heading</a:t>
            </a:r>
            <a:endParaRPr lang="en-GB" dirty="0"/>
          </a:p>
        </p:txBody>
      </p:sp>
      <p:sp>
        <p:nvSpPr>
          <p:cNvPr id="11" name="Content Placeholder 2"/>
          <p:cNvSpPr>
            <a:spLocks noGrp="1"/>
          </p:cNvSpPr>
          <p:nvPr>
            <p:ph idx="1"/>
          </p:nvPr>
        </p:nvSpPr>
        <p:spPr>
          <a:xfrm>
            <a:off x="683568" y="4371950"/>
            <a:ext cx="8003232" cy="660663"/>
          </a:xfrm>
        </p:spPr>
        <p:txBody>
          <a:bodyPr lIns="0" tIns="0" rIns="0" bIns="0">
            <a:normAutofit/>
          </a:bodyPr>
          <a:lstStyle>
            <a:lvl1pPr marL="0" indent="0">
              <a:buNone/>
              <a:defRPr sz="2100" b="1">
                <a:solidFill>
                  <a:srgbClr val="FFB81C"/>
                </a:solidFill>
              </a:defRPr>
            </a:lvl1pPr>
            <a:lvl2pPr>
              <a:defRPr sz="2600">
                <a:solidFill>
                  <a:schemeClr val="bg1"/>
                </a:solidFill>
              </a:defRPr>
            </a:lvl2pPr>
            <a:lvl3pPr marL="1143000" indent="-228600">
              <a:buFont typeface="Wingdings" panose="05000000000000000000" pitchFamily="2" charset="2"/>
              <a:buChar char="§"/>
              <a:defRPr sz="2200">
                <a:solidFill>
                  <a:schemeClr val="bg1"/>
                </a:solidFill>
              </a:defRPr>
            </a:lvl3pPr>
            <a:lvl4pPr>
              <a:defRPr sz="2100"/>
            </a:lvl4pPr>
            <a:lvl5pPr>
              <a:defRPr sz="1750"/>
            </a:lvl5pPr>
          </a:lstStyle>
          <a:p>
            <a:pPr lvl="0"/>
            <a:r>
              <a:rPr lang="en-US" smtClean="0"/>
              <a:t>Click to edit Master text styles</a:t>
            </a:r>
          </a:p>
        </p:txBody>
      </p:sp>
      <p:sp>
        <p:nvSpPr>
          <p:cNvPr id="6" name="Slide Number Placeholder 5"/>
          <p:cNvSpPr>
            <a:spLocks noGrp="1"/>
          </p:cNvSpPr>
          <p:nvPr>
            <p:ph type="sldNum" sz="quarter" idx="12"/>
          </p:nvPr>
        </p:nvSpPr>
        <p:spPr>
          <a:xfrm>
            <a:off x="6300192" y="4731990"/>
            <a:ext cx="2133600" cy="273844"/>
          </a:xfrm>
        </p:spPr>
        <p:txBody>
          <a:bodyPr/>
          <a:lstStyle>
            <a:lvl1pPr>
              <a:defRPr sz="1000">
                <a:solidFill>
                  <a:schemeClr val="bg1"/>
                </a:solidFill>
              </a:defRPr>
            </a:lvl1pPr>
          </a:lstStyle>
          <a:p>
            <a:fld id="{4F2E129E-16B7-480B-972E-C025DBFD1D53}" type="slidenum">
              <a:rPr lang="en-GB" smtClean="0"/>
              <a:pPr/>
              <a:t>‹#›</a:t>
            </a:fld>
            <a:endParaRPr lang="en-GB" dirty="0"/>
          </a:p>
        </p:txBody>
      </p:sp>
    </p:spTree>
    <p:extLst>
      <p:ext uri="{BB962C8B-B14F-4D97-AF65-F5344CB8AC3E}">
        <p14:creationId xmlns:p14="http://schemas.microsoft.com/office/powerpoint/2010/main" val="30803558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Rectangle 10"/>
          <p:cNvSpPr/>
          <p:nvPr userDrawn="1"/>
        </p:nvSpPr>
        <p:spPr>
          <a:xfrm>
            <a:off x="0" y="0"/>
            <a:ext cx="9144000" cy="4392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p:cNvPicPr/>
          <p:nvPr userDrawn="1"/>
        </p:nvPicPr>
        <p:blipFill>
          <a:blip r:embed="rId2" cstate="print">
            <a:extLst>
              <a:ext uri="{28A0092B-C50C-407E-A947-70E740481C1C}">
                <a14:useLocalDpi xmlns:a14="http://schemas.microsoft.com/office/drawing/2010/main" val="0"/>
              </a:ext>
            </a:extLst>
          </a:blip>
          <a:stretch>
            <a:fillRect/>
          </a:stretch>
        </p:blipFill>
        <p:spPr>
          <a:xfrm>
            <a:off x="7478211" y="254736"/>
            <a:ext cx="1198245" cy="947764"/>
          </a:xfrm>
          <a:prstGeom prst="rect">
            <a:avLst/>
          </a:prstGeom>
        </p:spPr>
      </p:pic>
      <p:sp>
        <p:nvSpPr>
          <p:cNvPr id="10" name="Rectangle 9"/>
          <p:cNvSpPr/>
          <p:nvPr userDrawn="1"/>
        </p:nvSpPr>
        <p:spPr>
          <a:xfrm>
            <a:off x="0" y="3939902"/>
            <a:ext cx="9144000" cy="12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userDrawn="1"/>
        </p:nvSpPr>
        <p:spPr>
          <a:xfrm>
            <a:off x="755576" y="1398235"/>
            <a:ext cx="6048672" cy="1938992"/>
          </a:xfrm>
          <a:prstGeom prst="rect">
            <a:avLst/>
          </a:prstGeom>
          <a:noFill/>
        </p:spPr>
        <p:txBody>
          <a:bodyPr wrap="square" rtlCol="0">
            <a:spAutoFit/>
          </a:bodyPr>
          <a:lstStyle/>
          <a:p>
            <a:pPr>
              <a:lnSpc>
                <a:spcPts val="3600"/>
              </a:lnSpc>
            </a:pPr>
            <a:r>
              <a:rPr lang="en-GB" sz="2400" b="1" u="none" strike="noStrike" kern="1200" dirty="0" smtClean="0">
                <a:solidFill>
                  <a:schemeClr val="accent1"/>
                </a:solidFill>
                <a:effectLst/>
                <a:latin typeface="+mn-lt"/>
                <a:ea typeface="+mn-ea"/>
                <a:cs typeface="+mn-cs"/>
              </a:rPr>
              <a:t>www.digital.nhs.uk</a:t>
            </a:r>
            <a:endParaRPr lang="en-GB" sz="2400" kern="1200" dirty="0" smtClean="0">
              <a:solidFill>
                <a:schemeClr val="accent1"/>
              </a:solidFill>
              <a:effectLst/>
              <a:latin typeface="+mn-lt"/>
              <a:ea typeface="+mn-ea"/>
              <a:cs typeface="+mn-cs"/>
            </a:endParaRPr>
          </a:p>
          <a:p>
            <a:pPr marL="0" marR="0" indent="0" algn="l" defTabSz="914400" rtl="0" eaLnBrk="1" fontAlgn="auto" latinLnBrk="0" hangingPunct="1">
              <a:lnSpc>
                <a:spcPts val="3600"/>
              </a:lnSpc>
              <a:spcBef>
                <a:spcPts val="0"/>
              </a:spcBef>
              <a:spcAft>
                <a:spcPts val="0"/>
              </a:spcAft>
              <a:buClrTx/>
              <a:buSzTx/>
              <a:buFontTx/>
              <a:buNone/>
              <a:tabLst/>
              <a:defRPr/>
            </a:pPr>
            <a:r>
              <a:rPr lang="en-GB" sz="2400" kern="1200" dirty="0" smtClean="0">
                <a:solidFill>
                  <a:schemeClr val="accent1"/>
                </a:solidFill>
                <a:effectLst/>
                <a:latin typeface="+mn-lt"/>
                <a:ea typeface="+mn-ea"/>
                <a:cs typeface="+mn-cs"/>
              </a:rPr>
              <a:t>     </a:t>
            </a:r>
            <a:r>
              <a:rPr lang="en-GB" sz="2400" b="1" kern="1200" dirty="0" smtClean="0">
                <a:solidFill>
                  <a:schemeClr val="accent1"/>
                </a:solidFill>
                <a:effectLst/>
                <a:latin typeface="+mn-lt"/>
                <a:ea typeface="+mn-ea"/>
                <a:cs typeface="+mn-cs"/>
              </a:rPr>
              <a:t>@nhsdigital</a:t>
            </a:r>
          </a:p>
          <a:p>
            <a:pPr>
              <a:lnSpc>
                <a:spcPts val="3600"/>
              </a:lnSpc>
            </a:pPr>
            <a:r>
              <a:rPr lang="en-GB" sz="2400" b="1" kern="1200" dirty="0" smtClean="0">
                <a:solidFill>
                  <a:schemeClr val="accent1"/>
                </a:solidFill>
                <a:effectLst/>
                <a:latin typeface="+mn-lt"/>
                <a:ea typeface="+mn-ea"/>
                <a:cs typeface="+mn-cs"/>
              </a:rPr>
              <a:t>enquiries@nhsdigital.nhs.uk</a:t>
            </a:r>
          </a:p>
          <a:p>
            <a:pPr>
              <a:lnSpc>
                <a:spcPts val="3600"/>
              </a:lnSpc>
            </a:pPr>
            <a:r>
              <a:rPr lang="en-GB" sz="2400" b="1" kern="1200" dirty="0" smtClean="0">
                <a:solidFill>
                  <a:schemeClr val="accent1"/>
                </a:solidFill>
                <a:effectLst/>
                <a:latin typeface="+mn-lt"/>
                <a:ea typeface="+mn-ea"/>
                <a:cs typeface="+mn-cs"/>
              </a:rPr>
              <a:t>0300 303</a:t>
            </a:r>
            <a:r>
              <a:rPr lang="en-GB" sz="2400" b="1" kern="1200" baseline="0" dirty="0" smtClean="0">
                <a:solidFill>
                  <a:schemeClr val="accent1"/>
                </a:solidFill>
                <a:effectLst/>
                <a:latin typeface="+mn-lt"/>
                <a:ea typeface="+mn-ea"/>
                <a:cs typeface="+mn-cs"/>
              </a:rPr>
              <a:t> 5678</a:t>
            </a:r>
            <a:endParaRPr lang="en-GB" sz="2400" kern="1200" dirty="0" smtClean="0">
              <a:solidFill>
                <a:schemeClr val="accent1"/>
              </a:solidFill>
              <a:effectLst/>
              <a:latin typeface="+mn-lt"/>
              <a:ea typeface="+mn-ea"/>
              <a:cs typeface="+mn-cs"/>
            </a:endParaRP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5576" y="4235542"/>
            <a:ext cx="3671171" cy="712471"/>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71925" y="1968019"/>
            <a:ext cx="387707" cy="387707"/>
          </a:xfrm>
          <a:prstGeom prst="rect">
            <a:avLst/>
          </a:prstGeom>
        </p:spPr>
      </p:pic>
    </p:spTree>
    <p:extLst>
      <p:ext uri="{BB962C8B-B14F-4D97-AF65-F5344CB8AC3E}">
        <p14:creationId xmlns:p14="http://schemas.microsoft.com/office/powerpoint/2010/main" val="20743140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1F9D6EA-53C1-4056-A5B8-5AF66D913895}" type="datetime1">
              <a:rPr lang="en-GB" smtClean="0"/>
              <a:t>30/09/2016</a:t>
            </a:fld>
            <a:endParaRPr lang="en-GB"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Click to edit master footer style</a:t>
            </a:r>
            <a:endParaRPr lang="en-GB"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F2E129E-16B7-480B-972E-C025DBFD1D53}" type="slidenum">
              <a:rPr lang="en-GB" smtClean="0"/>
              <a:t>‹#›</a:t>
            </a:fld>
            <a:endParaRPr lang="en-GB" dirty="0"/>
          </a:p>
        </p:txBody>
      </p:sp>
    </p:spTree>
    <p:extLst>
      <p:ext uri="{BB962C8B-B14F-4D97-AF65-F5344CB8AC3E}">
        <p14:creationId xmlns:p14="http://schemas.microsoft.com/office/powerpoint/2010/main" val="554456388"/>
      </p:ext>
    </p:extLst>
  </p:cSld>
  <p:clrMap bg1="lt1" tx1="dk1" bg2="lt2" tx2="dk2" accent1="accent1" accent2="accent2" accent3="accent3" accent4="accent4" accent5="accent5" accent6="accent6" hlink="hlink" folHlink="folHlink"/>
  <p:sldLayoutIdLst>
    <p:sldLayoutId id="2147483686" r:id="rId1"/>
    <p:sldLayoutId id="2147483662" r:id="rId2"/>
    <p:sldLayoutId id="2147483687" r:id="rId3"/>
    <p:sldLayoutId id="2147483681" r:id="rId4"/>
  </p:sldLayoutIdLst>
  <p:hf sldNum="0" hdr="0" dt="0"/>
  <p:txStyles>
    <p:titleStyle>
      <a:lvl1pPr algn="l" defTabSz="914400" rtl="0" eaLnBrk="1" latinLnBrk="0" hangingPunct="1">
        <a:spcBef>
          <a:spcPct val="0"/>
        </a:spcBef>
        <a:buNone/>
        <a:defRPr sz="33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000" kern="120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600" kern="1200">
          <a:solidFill>
            <a:schemeClr val="accen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accen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720000" y="1728000"/>
            <a:ext cx="6660312" cy="339694"/>
          </a:xfrm>
        </p:spPr>
        <p:txBody>
          <a:bodyPr>
            <a:noAutofit/>
          </a:bodyPr>
          <a:lstStyle/>
          <a:p>
            <a:r>
              <a:rPr lang="en-GB" altLang="en-US" sz="2400" dirty="0"/>
              <a:t>Clinical Audit </a:t>
            </a:r>
            <a:r>
              <a:rPr lang="en-GB" altLang="en-US" sz="2400" dirty="0" smtClean="0"/>
              <a:t>and Registries Management Service</a:t>
            </a:r>
            <a:endParaRPr lang="en-GB" sz="1600" dirty="0"/>
          </a:p>
        </p:txBody>
      </p:sp>
      <p:sp>
        <p:nvSpPr>
          <p:cNvPr id="9" name="Text Placeholder 8"/>
          <p:cNvSpPr>
            <a:spLocks noGrp="1"/>
          </p:cNvSpPr>
          <p:nvPr>
            <p:ph type="body" sz="quarter" idx="13"/>
          </p:nvPr>
        </p:nvSpPr>
        <p:spPr>
          <a:xfrm>
            <a:off x="755576" y="2499742"/>
            <a:ext cx="6660312" cy="444553"/>
          </a:xfrm>
        </p:spPr>
        <p:txBody>
          <a:bodyPr/>
          <a:lstStyle/>
          <a:p>
            <a:r>
              <a:rPr lang="en-GB" altLang="en-US" dirty="0"/>
              <a:t>Supporting Better </a:t>
            </a:r>
            <a:r>
              <a:rPr lang="en-GB" altLang="en-US" dirty="0" smtClean="0"/>
              <a:t>Care</a:t>
            </a:r>
            <a:endParaRPr lang="en-GB" dirty="0"/>
          </a:p>
        </p:txBody>
      </p:sp>
      <p:sp>
        <p:nvSpPr>
          <p:cNvPr id="2" name="TextBox 1"/>
          <p:cNvSpPr txBox="1"/>
          <p:nvPr/>
        </p:nvSpPr>
        <p:spPr>
          <a:xfrm>
            <a:off x="5004048" y="4371950"/>
            <a:ext cx="3888432" cy="738664"/>
          </a:xfrm>
          <a:prstGeom prst="rect">
            <a:avLst/>
          </a:prstGeom>
          <a:noFill/>
        </p:spPr>
        <p:txBody>
          <a:bodyPr wrap="square" rtlCol="0">
            <a:spAutoFit/>
          </a:bodyPr>
          <a:lstStyle/>
          <a:p>
            <a:r>
              <a:rPr lang="en-GB" sz="1400" b="1" dirty="0" smtClean="0">
                <a:solidFill>
                  <a:schemeClr val="bg1"/>
                </a:solidFill>
              </a:rPr>
              <a:t>Presented by:</a:t>
            </a:r>
          </a:p>
          <a:p>
            <a:r>
              <a:rPr lang="en-GB" sz="1400" b="1" dirty="0" smtClean="0">
                <a:solidFill>
                  <a:schemeClr val="bg1"/>
                </a:solidFill>
              </a:rPr>
              <a:t>Julie Michalowski – Audit Manager</a:t>
            </a:r>
          </a:p>
          <a:p>
            <a:r>
              <a:rPr lang="en-GB" sz="1400" b="1" dirty="0" smtClean="0">
                <a:solidFill>
                  <a:schemeClr val="bg1"/>
                </a:solidFill>
              </a:rPr>
              <a:t>Alex Newsome – Service Delivery Manager</a:t>
            </a:r>
            <a:endParaRPr lang="en-GB" sz="1400" b="1" dirty="0">
              <a:solidFill>
                <a:schemeClr val="bg1"/>
              </a:solidFill>
            </a:endParaRPr>
          </a:p>
        </p:txBody>
      </p:sp>
    </p:spTree>
    <p:extLst>
      <p:ext uri="{BB962C8B-B14F-4D97-AF65-F5344CB8AC3E}">
        <p14:creationId xmlns:p14="http://schemas.microsoft.com/office/powerpoint/2010/main" val="35820260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10</a:t>
            </a:fld>
            <a:endParaRPr lang="en-GB"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5" y="419100"/>
            <a:ext cx="8743950" cy="430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1452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Outputs to support quality </a:t>
            </a:r>
            <a:r>
              <a:rPr lang="en-GB" dirty="0"/>
              <a:t>i</a:t>
            </a:r>
            <a:r>
              <a:rPr lang="en-GB" dirty="0" smtClean="0"/>
              <a:t>mprovement</a:t>
            </a:r>
            <a:endParaRPr lang="en-GB" dirty="0"/>
          </a:p>
        </p:txBody>
      </p:sp>
      <p:sp>
        <p:nvSpPr>
          <p:cNvPr id="3" name="Content Placeholder 2"/>
          <p:cNvSpPr>
            <a:spLocks noGrp="1"/>
          </p:cNvSpPr>
          <p:nvPr>
            <p:ph idx="1"/>
          </p:nvPr>
        </p:nvSpPr>
        <p:spPr>
          <a:xfrm>
            <a:off x="720000" y="1080000"/>
            <a:ext cx="7704000" cy="3363958"/>
          </a:xfrm>
        </p:spPr>
        <p:txBody>
          <a:bodyPr>
            <a:normAutofit/>
          </a:bodyPr>
          <a:lstStyle/>
          <a:p>
            <a:r>
              <a:rPr lang="en-GB" dirty="0" smtClean="0"/>
              <a:t>Platform drives up data quality, which in turn allows us to support quality improvement:</a:t>
            </a:r>
          </a:p>
          <a:p>
            <a:pPr lvl="1"/>
            <a:r>
              <a:rPr lang="en-GB" sz="2400" dirty="0" smtClean="0"/>
              <a:t>Local action plans and local trust reports</a:t>
            </a:r>
          </a:p>
          <a:p>
            <a:pPr lvl="1"/>
            <a:r>
              <a:rPr lang="en-GB" sz="2400" dirty="0" smtClean="0"/>
              <a:t>OG </a:t>
            </a:r>
            <a:r>
              <a:rPr lang="en-GB" sz="2400" dirty="0"/>
              <a:t>– clinician check reports for Clinical Outcomes </a:t>
            </a:r>
            <a:r>
              <a:rPr lang="en-GB" sz="2400" dirty="0" smtClean="0"/>
              <a:t>programme</a:t>
            </a:r>
          </a:p>
          <a:p>
            <a:pPr lvl="1"/>
            <a:r>
              <a:rPr lang="en-GB" sz="2400" dirty="0" smtClean="0"/>
              <a:t>Diabetes - interactive spreadsheet and RCGP toolkit</a:t>
            </a:r>
            <a:endParaRPr lang="en-GB" sz="2400" dirty="0"/>
          </a:p>
        </p:txBody>
      </p:sp>
      <p:sp>
        <p:nvSpPr>
          <p:cNvPr id="4" name="Slide Number Placeholder 3"/>
          <p:cNvSpPr>
            <a:spLocks noGrp="1"/>
          </p:cNvSpPr>
          <p:nvPr>
            <p:ph type="sldNum" sz="quarter" idx="12"/>
          </p:nvPr>
        </p:nvSpPr>
        <p:spPr/>
        <p:txBody>
          <a:bodyPr/>
          <a:lstStyle/>
          <a:p>
            <a:fld id="{280AA684-6FB9-400F-B313-F111F0F48737}" type="slidenum">
              <a:rPr lang="en-GB" smtClean="0"/>
              <a:t>11</a:t>
            </a:fld>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7" y="954626"/>
            <a:ext cx="8568953" cy="3065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466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Barriers and facilitators	</a:t>
            </a:r>
            <a:endParaRPr lang="en-GB" dirty="0"/>
          </a:p>
        </p:txBody>
      </p:sp>
      <p:sp>
        <p:nvSpPr>
          <p:cNvPr id="3" name="Content Placeholder 2"/>
          <p:cNvSpPr>
            <a:spLocks noGrp="1"/>
          </p:cNvSpPr>
          <p:nvPr>
            <p:ph idx="1"/>
          </p:nvPr>
        </p:nvSpPr>
        <p:spPr/>
        <p:txBody>
          <a:bodyPr>
            <a:normAutofit lnSpcReduction="10000"/>
          </a:bodyPr>
          <a:lstStyle/>
          <a:p>
            <a:r>
              <a:rPr lang="en-GB" dirty="0" smtClean="0"/>
              <a:t>Barriers – not a ‘one size fits all’</a:t>
            </a:r>
          </a:p>
          <a:p>
            <a:r>
              <a:rPr lang="en-GB" dirty="0" smtClean="0"/>
              <a:t>Adding more reports with audit info in e.g. measures (like OG)</a:t>
            </a:r>
          </a:p>
          <a:p>
            <a:r>
              <a:rPr lang="en-GB" dirty="0" smtClean="0"/>
              <a:t>More guidance and support on interpreting reports so can get more out of it</a:t>
            </a:r>
          </a:p>
          <a:p>
            <a:r>
              <a:rPr lang="en-GB" dirty="0" smtClean="0"/>
              <a:t>Report enhancements – visual, interaction with data, making it easier to use data</a:t>
            </a:r>
          </a:p>
          <a:p>
            <a:r>
              <a:rPr lang="en-GB" dirty="0" smtClean="0"/>
              <a:t>Registration process – making easier to access</a:t>
            </a:r>
          </a:p>
          <a:p>
            <a:r>
              <a:rPr lang="en-GB" dirty="0" smtClean="0"/>
              <a:t>Ongoing engagement</a:t>
            </a:r>
          </a:p>
          <a:p>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12</a:t>
            </a:fld>
            <a:endParaRPr lang="en-GB" dirty="0"/>
          </a:p>
        </p:txBody>
      </p:sp>
    </p:spTree>
    <p:extLst>
      <p:ext uri="{BB962C8B-B14F-4D97-AF65-F5344CB8AC3E}">
        <p14:creationId xmlns:p14="http://schemas.microsoft.com/office/powerpoint/2010/main" val="3925693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thought</a:t>
            </a:r>
            <a:endParaRPr lang="en-GB" dirty="0"/>
          </a:p>
        </p:txBody>
      </p:sp>
      <p:sp>
        <p:nvSpPr>
          <p:cNvPr id="3" name="Content Placeholder 2"/>
          <p:cNvSpPr>
            <a:spLocks noGrp="1"/>
          </p:cNvSpPr>
          <p:nvPr>
            <p:ph idx="1"/>
          </p:nvPr>
        </p:nvSpPr>
        <p:spPr/>
        <p:txBody>
          <a:bodyPr/>
          <a:lstStyle/>
          <a:p>
            <a:r>
              <a:rPr lang="en-GB" dirty="0" smtClean="0"/>
              <a:t>IT is a facilitator to quality improvement</a:t>
            </a:r>
          </a:p>
          <a:p>
            <a:r>
              <a:rPr lang="en-GB" dirty="0" smtClean="0"/>
              <a:t>IT needs to be easy to use so collecting data and getting good quality is straightforward</a:t>
            </a:r>
          </a:p>
          <a:p>
            <a:endParaRPr lang="en-GB" dirty="0" smtClean="0"/>
          </a:p>
          <a:p>
            <a:pPr marL="0" indent="0" algn="ctr">
              <a:buNone/>
            </a:pPr>
            <a:r>
              <a:rPr lang="en-GB" b="1" dirty="0" smtClean="0"/>
              <a:t>What is vital is what we then do with the data we have collected and how we act on the information</a:t>
            </a:r>
            <a:endParaRPr lang="en-GB" b="1" dirty="0"/>
          </a:p>
        </p:txBody>
      </p:sp>
      <p:sp>
        <p:nvSpPr>
          <p:cNvPr id="4" name="Slide Number Placeholder 3"/>
          <p:cNvSpPr>
            <a:spLocks noGrp="1"/>
          </p:cNvSpPr>
          <p:nvPr>
            <p:ph type="sldNum" sz="quarter" idx="12"/>
          </p:nvPr>
        </p:nvSpPr>
        <p:spPr/>
        <p:txBody>
          <a:bodyPr/>
          <a:lstStyle/>
          <a:p>
            <a:fld id="{280AA684-6FB9-400F-B313-F111F0F48737}" type="slidenum">
              <a:rPr lang="en-GB" smtClean="0"/>
              <a:t>13</a:t>
            </a:fld>
            <a:endParaRPr lang="en-GB" dirty="0"/>
          </a:p>
        </p:txBody>
      </p:sp>
    </p:spTree>
    <p:extLst>
      <p:ext uri="{BB962C8B-B14F-4D97-AF65-F5344CB8AC3E}">
        <p14:creationId xmlns:p14="http://schemas.microsoft.com/office/powerpoint/2010/main" val="3879534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Questions</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14</a:t>
            </a:fld>
            <a:endParaRPr lang="en-GB" dirty="0"/>
          </a:p>
        </p:txBody>
      </p:sp>
      <p:pic>
        <p:nvPicPr>
          <p:cNvPr id="5" name="Content Placeholder 4" descr="C:\Users\ADuggan\AppData\Local\Microsoft\Windows\Temporary Internet Files\Content.IE5\4WHRHKBG\question-mark[1].png"/>
          <p:cNvPicPr>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131840" y="987574"/>
            <a:ext cx="2619177" cy="2664768"/>
          </a:xfrm>
          <a:prstGeom prst="rect">
            <a:avLst/>
          </a:prstGeom>
          <a:noFill/>
          <a:ln>
            <a:noFill/>
          </a:ln>
        </p:spPr>
      </p:pic>
      <p:sp>
        <p:nvSpPr>
          <p:cNvPr id="3" name="TextBox 2"/>
          <p:cNvSpPr txBox="1"/>
          <p:nvPr/>
        </p:nvSpPr>
        <p:spPr>
          <a:xfrm>
            <a:off x="467544" y="4011910"/>
            <a:ext cx="8208912" cy="830997"/>
          </a:xfrm>
          <a:prstGeom prst="rect">
            <a:avLst/>
          </a:prstGeom>
          <a:noFill/>
        </p:spPr>
        <p:txBody>
          <a:bodyPr wrap="square" rtlCol="0">
            <a:spAutoFit/>
          </a:bodyPr>
          <a:lstStyle/>
          <a:p>
            <a:pPr algn="ctr"/>
            <a:r>
              <a:rPr lang="en-GB" sz="2400" dirty="0" smtClean="0"/>
              <a:t>Please visit us afterwards if you’d like a demo of CAP or have any detailed questions.</a:t>
            </a:r>
            <a:endParaRPr lang="en-GB" sz="2400" dirty="0"/>
          </a:p>
        </p:txBody>
      </p:sp>
    </p:spTree>
    <p:extLst>
      <p:ext uri="{BB962C8B-B14F-4D97-AF65-F5344CB8AC3E}">
        <p14:creationId xmlns:p14="http://schemas.microsoft.com/office/powerpoint/2010/main" val="4211609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027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2</a:t>
            </a:fld>
            <a:endParaRPr lang="en-GB" dirty="0"/>
          </a:p>
        </p:txBody>
      </p:sp>
      <p:sp>
        <p:nvSpPr>
          <p:cNvPr id="3" name="Content Placeholder 2"/>
          <p:cNvSpPr>
            <a:spLocks noGrp="1"/>
          </p:cNvSpPr>
          <p:nvPr>
            <p:ph idx="1"/>
          </p:nvPr>
        </p:nvSpPr>
        <p:spPr/>
        <p:txBody>
          <a:bodyPr>
            <a:normAutofit/>
          </a:bodyPr>
          <a:lstStyle/>
          <a:p>
            <a:pPr>
              <a:defRPr/>
            </a:pPr>
            <a:r>
              <a:rPr lang="en-GB" dirty="0" smtClean="0"/>
              <a:t>Who we are</a:t>
            </a:r>
          </a:p>
          <a:p>
            <a:pPr>
              <a:defRPr/>
            </a:pPr>
            <a:r>
              <a:rPr lang="en-GB" dirty="0" smtClean="0"/>
              <a:t>Audit and registry </a:t>
            </a:r>
            <a:r>
              <a:rPr lang="en-GB" dirty="0"/>
              <a:t>p</a:t>
            </a:r>
            <a:r>
              <a:rPr lang="en-GB" dirty="0" smtClean="0"/>
              <a:t>ortfolio</a:t>
            </a:r>
          </a:p>
          <a:p>
            <a:pPr>
              <a:defRPr/>
            </a:pPr>
            <a:r>
              <a:rPr lang="en-GB" dirty="0" smtClean="0"/>
              <a:t>Clinical Audit Platform</a:t>
            </a:r>
          </a:p>
          <a:p>
            <a:pPr>
              <a:defRPr/>
            </a:pPr>
            <a:r>
              <a:rPr lang="en-GB" dirty="0" smtClean="0"/>
              <a:t>How IT achieves high quality data</a:t>
            </a:r>
          </a:p>
          <a:p>
            <a:pPr>
              <a:defRPr/>
            </a:pPr>
            <a:r>
              <a:rPr lang="en-GB" dirty="0" smtClean="0"/>
              <a:t>Outputs to support quality </a:t>
            </a:r>
            <a:r>
              <a:rPr lang="en-GB" dirty="0"/>
              <a:t>i</a:t>
            </a:r>
            <a:r>
              <a:rPr lang="en-GB" dirty="0" smtClean="0"/>
              <a:t>mprovement</a:t>
            </a:r>
          </a:p>
          <a:p>
            <a:pPr>
              <a:defRPr/>
            </a:pPr>
            <a:r>
              <a:rPr lang="en-GB" dirty="0" smtClean="0"/>
              <a:t>Barriers and facilitators</a:t>
            </a:r>
            <a:endParaRPr lang="en-GB" dirty="0"/>
          </a:p>
        </p:txBody>
      </p:sp>
    </p:spTree>
    <p:extLst>
      <p:ext uri="{BB962C8B-B14F-4D97-AF65-F5344CB8AC3E}">
        <p14:creationId xmlns:p14="http://schemas.microsoft.com/office/powerpoint/2010/main" val="1673784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smtClean="0"/>
              <a:t>CARMS - Who we are</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3</a:t>
            </a:fld>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987574"/>
            <a:ext cx="7344816" cy="374441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sp>
        <p:nvSpPr>
          <p:cNvPr id="10" name="Text Box 3"/>
          <p:cNvSpPr txBox="1">
            <a:spLocks noChangeArrowheads="1"/>
          </p:cNvSpPr>
          <p:nvPr/>
        </p:nvSpPr>
        <p:spPr bwMode="auto">
          <a:xfrm>
            <a:off x="539552" y="915566"/>
            <a:ext cx="8136903" cy="428625"/>
          </a:xfrm>
          <a:prstGeom prst="rect">
            <a:avLst/>
          </a:prstGeom>
          <a:noFill/>
          <a:ln>
            <a:noFill/>
          </a:ln>
          <a:effectLst/>
          <a:extLst>
            <a:ext uri="{909E8E84-426E-40DD-AFC4-6F175D3DCCD1}">
              <a14:hiddenFill xmlns:a14="http://schemas.microsoft.com/office/drawing/2010/main">
                <a:solidFill>
                  <a:srgbClr val="00A050"/>
                </a:solidFill>
              </a14:hiddenFill>
            </a:ext>
            <a:ext uri="{91240B29-F687-4F45-9708-019B960494DF}">
              <a14:hiddenLine xmlns:a14="http://schemas.microsoft.com/office/drawing/2010/main" w="9525" algn="in">
                <a:solidFill>
                  <a:srgbClr val="003360"/>
                </a:solidFill>
                <a:miter lim="800000"/>
                <a:headEnd/>
                <a:tailEnd/>
              </a14:hiddenLine>
            </a:ext>
            <a:ext uri="{AF507438-7753-43E0-B8FC-AC1667EBCBE1}">
              <a14:hiddenEffects xmlns:a14="http://schemas.microsoft.com/office/drawing/2010/main">
                <a:effectLst>
                  <a:outerShdw dist="35921" dir="2700000" algn="ctr" rotWithShape="0">
                    <a:srgbClr val="80A0B0"/>
                  </a:outerShdw>
                </a:effectLst>
              </a14:hiddenEffects>
            </a:ext>
          </a:extLst>
        </p:spPr>
        <p:txBody>
          <a:bodyPr vert="horz" wrap="square" lIns="36576" tIns="36576" rIns="36576" bIns="36576" numCol="1" anchor="t" anchorCtr="0" compatLnSpc="1">
            <a:prstTxWarp prst="textNoShape">
              <a:avLst/>
            </a:prstTxWarp>
            <a:noAutofit/>
          </a:bodyPr>
          <a:lstStyle/>
          <a:p>
            <a:pPr algn="ctr" fontAlgn="base">
              <a:spcAft>
                <a:spcPts val="0"/>
              </a:spcAft>
            </a:pPr>
            <a:r>
              <a:rPr lang="en-GB" sz="1600" kern="1200" dirty="0" smtClean="0">
                <a:solidFill>
                  <a:srgbClr val="000000"/>
                </a:solidFill>
                <a:effectLst/>
                <a:latin typeface="Arial"/>
                <a:ea typeface="Times New Roman"/>
              </a:rPr>
              <a:t>End </a:t>
            </a:r>
            <a:r>
              <a:rPr lang="en-GB" sz="1600" kern="1200" dirty="0">
                <a:solidFill>
                  <a:srgbClr val="000000"/>
                </a:solidFill>
                <a:effectLst/>
                <a:latin typeface="Arial"/>
                <a:ea typeface="Times New Roman"/>
              </a:rPr>
              <a:t>to end </a:t>
            </a:r>
            <a:r>
              <a:rPr lang="en-GB" sz="1600" kern="1200" dirty="0" smtClean="0">
                <a:solidFill>
                  <a:srgbClr val="000000"/>
                </a:solidFill>
                <a:effectLst/>
                <a:latin typeface="Arial"/>
                <a:ea typeface="Times New Roman"/>
              </a:rPr>
              <a:t>service to provide information to facilitate quality improvement - </a:t>
            </a:r>
            <a:r>
              <a:rPr lang="en-GB" sz="1600" kern="1200" dirty="0">
                <a:solidFill>
                  <a:srgbClr val="000000"/>
                </a:solidFill>
                <a:effectLst/>
                <a:latin typeface="Arial"/>
                <a:ea typeface="Times New Roman"/>
              </a:rPr>
              <a:t>dataset </a:t>
            </a:r>
            <a:r>
              <a:rPr lang="en-GB" sz="1600" kern="1200" dirty="0" smtClean="0">
                <a:solidFill>
                  <a:srgbClr val="000000"/>
                </a:solidFill>
                <a:effectLst/>
                <a:latin typeface="Arial"/>
                <a:ea typeface="Times New Roman"/>
              </a:rPr>
              <a:t>design, development, collecting </a:t>
            </a:r>
            <a:r>
              <a:rPr lang="en-GB" sz="1600" kern="1200" dirty="0">
                <a:solidFill>
                  <a:srgbClr val="000000"/>
                </a:solidFill>
                <a:effectLst/>
                <a:latin typeface="Arial"/>
                <a:ea typeface="Times New Roman"/>
              </a:rPr>
              <a:t>data, analysis and publishing reports.</a:t>
            </a:r>
            <a:endParaRPr lang="en-GB" sz="1600" dirty="0">
              <a:effectLst/>
              <a:latin typeface="Times New Roman"/>
              <a:ea typeface="Times New Roman"/>
            </a:endParaRPr>
          </a:p>
        </p:txBody>
      </p:sp>
      <p:sp>
        <p:nvSpPr>
          <p:cNvPr id="11" name="Text Box 6"/>
          <p:cNvSpPr txBox="1">
            <a:spLocks noChangeArrowheads="1"/>
          </p:cNvSpPr>
          <p:nvPr/>
        </p:nvSpPr>
        <p:spPr bwMode="auto">
          <a:xfrm>
            <a:off x="539552" y="1418853"/>
            <a:ext cx="8136903" cy="504825"/>
          </a:xfrm>
          <a:prstGeom prst="rect">
            <a:avLst/>
          </a:prstGeom>
          <a:noFill/>
          <a:ln>
            <a:noFill/>
          </a:ln>
          <a:effectLst/>
          <a:extLst>
            <a:ext uri="{909E8E84-426E-40DD-AFC4-6F175D3DCCD1}">
              <a14:hiddenFill xmlns:a14="http://schemas.microsoft.com/office/drawing/2010/main">
                <a:solidFill>
                  <a:srgbClr val="00A050"/>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A0B0"/>
                  </a:outerShdw>
                </a:effectLst>
              </a14:hiddenEffects>
            </a:ext>
          </a:extLst>
        </p:spPr>
        <p:txBody>
          <a:bodyPr vert="horz" wrap="square" lIns="36576" tIns="36576" rIns="36576" bIns="36576" numCol="1" anchor="t" anchorCtr="0" compatLnSpc="1">
            <a:prstTxWarp prst="textNoShape">
              <a:avLst/>
            </a:prstTxWarp>
            <a:noAutofit/>
          </a:bodyPr>
          <a:lstStyle/>
          <a:p>
            <a:pPr algn="ctr" fontAlgn="base">
              <a:spcAft>
                <a:spcPts val="0"/>
              </a:spcAft>
            </a:pPr>
            <a:r>
              <a:rPr lang="en-GB" sz="1600" kern="1200" dirty="0">
                <a:solidFill>
                  <a:srgbClr val="000000"/>
                </a:solidFill>
                <a:effectLst/>
                <a:latin typeface="Arial"/>
                <a:ea typeface="Times New Roman"/>
              </a:rPr>
              <a:t>Commissioned by various organisations, including government and charities. We work in partnership with </a:t>
            </a:r>
            <a:r>
              <a:rPr lang="en-GB" sz="1600" kern="1200" dirty="0" smtClean="0">
                <a:solidFill>
                  <a:srgbClr val="000000"/>
                </a:solidFill>
                <a:effectLst/>
                <a:latin typeface="Arial"/>
                <a:ea typeface="Times New Roman"/>
              </a:rPr>
              <a:t>professional bodies (HQIP), </a:t>
            </a:r>
            <a:r>
              <a:rPr lang="en-GB" sz="1600" kern="1200" dirty="0">
                <a:solidFill>
                  <a:srgbClr val="000000"/>
                </a:solidFill>
                <a:effectLst/>
                <a:latin typeface="Arial"/>
                <a:ea typeface="Times New Roman"/>
              </a:rPr>
              <a:t>Royal Colleges, universities and patient groups.</a:t>
            </a:r>
            <a:endParaRPr lang="en-GB" sz="1600" dirty="0">
              <a:effectLst/>
              <a:latin typeface="Times New Roman"/>
              <a:ea typeface="Times New Roman"/>
            </a:endParaRPr>
          </a:p>
        </p:txBody>
      </p:sp>
      <p:sp>
        <p:nvSpPr>
          <p:cNvPr id="13" name="Text Box 4"/>
          <p:cNvSpPr txBox="1">
            <a:spLocks noChangeArrowheads="1"/>
          </p:cNvSpPr>
          <p:nvPr/>
        </p:nvSpPr>
        <p:spPr bwMode="auto">
          <a:xfrm>
            <a:off x="539552" y="2139702"/>
            <a:ext cx="8136903" cy="409575"/>
          </a:xfrm>
          <a:prstGeom prst="rect">
            <a:avLst/>
          </a:prstGeom>
          <a:noFill/>
          <a:ln>
            <a:noFill/>
          </a:ln>
          <a:effectLst/>
          <a:extLst>
            <a:ext uri="{909E8E84-426E-40DD-AFC4-6F175D3DCCD1}">
              <a14:hiddenFill xmlns:a14="http://schemas.microsoft.com/office/drawing/2010/main">
                <a:solidFill>
                  <a:srgbClr val="00A050"/>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A0B0"/>
                  </a:outerShdw>
                </a:effectLst>
              </a14:hiddenEffects>
            </a:ext>
          </a:extLst>
        </p:spPr>
        <p:txBody>
          <a:bodyPr vert="horz" wrap="square" lIns="36576" tIns="36576" rIns="36576" bIns="36576" numCol="1" anchor="t" anchorCtr="0" compatLnSpc="1">
            <a:prstTxWarp prst="textNoShape">
              <a:avLst/>
            </a:prstTxWarp>
            <a:noAutofit/>
          </a:bodyPr>
          <a:lstStyle/>
          <a:p>
            <a:pPr algn="ctr" fontAlgn="base">
              <a:spcAft>
                <a:spcPts val="0"/>
              </a:spcAft>
            </a:pPr>
            <a:r>
              <a:rPr lang="en-GB" sz="1600" kern="1200" dirty="0">
                <a:solidFill>
                  <a:srgbClr val="000000"/>
                </a:solidFill>
                <a:effectLst/>
                <a:latin typeface="Arial"/>
                <a:ea typeface="Times New Roman"/>
              </a:rPr>
              <a:t>Projects vary in size from small pilot projects to large national audits and include both primary and secondary care.</a:t>
            </a:r>
            <a:endParaRPr lang="en-GB" sz="1600" dirty="0">
              <a:effectLst/>
              <a:latin typeface="Times New Roman"/>
              <a:ea typeface="Times New Roman"/>
            </a:endParaRPr>
          </a:p>
        </p:txBody>
      </p:sp>
      <p:sp>
        <p:nvSpPr>
          <p:cNvPr id="14" name="Text Box 5"/>
          <p:cNvSpPr txBox="1">
            <a:spLocks noChangeArrowheads="1"/>
          </p:cNvSpPr>
          <p:nvPr/>
        </p:nvSpPr>
        <p:spPr bwMode="auto">
          <a:xfrm>
            <a:off x="539552" y="3573760"/>
            <a:ext cx="8136903" cy="438150"/>
          </a:xfrm>
          <a:prstGeom prst="rect">
            <a:avLst/>
          </a:prstGeom>
          <a:noFill/>
          <a:ln>
            <a:noFill/>
          </a:ln>
          <a:effectLst/>
          <a:extLst>
            <a:ext uri="{909E8E84-426E-40DD-AFC4-6F175D3DCCD1}">
              <a14:hiddenFill xmlns:a14="http://schemas.microsoft.com/office/drawing/2010/main">
                <a:solidFill>
                  <a:srgbClr val="00A050"/>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A0B0"/>
                  </a:outerShdw>
                </a:effectLst>
              </a14:hiddenEffects>
            </a:ext>
          </a:extLst>
        </p:spPr>
        <p:txBody>
          <a:bodyPr vert="horz" wrap="square" lIns="36576" tIns="36576" rIns="36576" bIns="36576" numCol="1" anchor="t" anchorCtr="0" compatLnSpc="1">
            <a:prstTxWarp prst="textNoShape">
              <a:avLst/>
            </a:prstTxWarp>
            <a:noAutofit/>
          </a:bodyPr>
          <a:lstStyle/>
          <a:p>
            <a:pPr algn="ctr" fontAlgn="base">
              <a:spcAft>
                <a:spcPts val="0"/>
              </a:spcAft>
            </a:pPr>
            <a:r>
              <a:rPr lang="en-GB" sz="1600" kern="1200" dirty="0">
                <a:solidFill>
                  <a:srgbClr val="000000"/>
                </a:solidFill>
                <a:effectLst/>
                <a:latin typeface="Arial"/>
                <a:ea typeface="Times New Roman"/>
              </a:rPr>
              <a:t>Information analysts and statisticians, who validate and analyse data, provide data quality feedback and answer data queries.</a:t>
            </a:r>
            <a:endParaRPr lang="en-GB" sz="1600" dirty="0">
              <a:effectLst/>
              <a:latin typeface="Times New Roman"/>
              <a:ea typeface="Times New Roman"/>
            </a:endParaRPr>
          </a:p>
        </p:txBody>
      </p:sp>
      <p:sp>
        <p:nvSpPr>
          <p:cNvPr id="15" name="Text Box 5"/>
          <p:cNvSpPr txBox="1">
            <a:spLocks noChangeArrowheads="1"/>
          </p:cNvSpPr>
          <p:nvPr/>
        </p:nvSpPr>
        <p:spPr bwMode="auto">
          <a:xfrm>
            <a:off x="539551" y="4087341"/>
            <a:ext cx="8136903" cy="428625"/>
          </a:xfrm>
          <a:prstGeom prst="rect">
            <a:avLst/>
          </a:prstGeom>
          <a:noFill/>
          <a:ln>
            <a:noFill/>
          </a:ln>
          <a:effectLst/>
          <a:extLst>
            <a:ext uri="{909E8E84-426E-40DD-AFC4-6F175D3DCCD1}">
              <a14:hiddenFill xmlns:a14="http://schemas.microsoft.com/office/drawing/2010/main">
                <a:solidFill>
                  <a:srgbClr val="00A050"/>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A0B0"/>
                  </a:outerShdw>
                </a:effectLst>
              </a14:hiddenEffects>
            </a:ext>
          </a:extLst>
        </p:spPr>
        <p:txBody>
          <a:bodyPr vert="horz" wrap="square" lIns="36576" tIns="36576" rIns="36576" bIns="36576" numCol="1" anchor="t" anchorCtr="0" compatLnSpc="1">
            <a:prstTxWarp prst="textNoShape">
              <a:avLst/>
            </a:prstTxWarp>
            <a:noAutofit/>
          </a:bodyPr>
          <a:lstStyle/>
          <a:p>
            <a:pPr algn="ctr" fontAlgn="base">
              <a:spcAft>
                <a:spcPts val="0"/>
              </a:spcAft>
            </a:pPr>
            <a:r>
              <a:rPr lang="en-GB" sz="1600" kern="1200" dirty="0">
                <a:solidFill>
                  <a:srgbClr val="000000"/>
                </a:solidFill>
                <a:effectLst/>
                <a:latin typeface="Arial"/>
                <a:ea typeface="Times New Roman"/>
              </a:rPr>
              <a:t>Produce reports, including </a:t>
            </a:r>
            <a:r>
              <a:rPr lang="en-GB" sz="1600" kern="1200" dirty="0" smtClean="0">
                <a:solidFill>
                  <a:srgbClr val="000000"/>
                </a:solidFill>
                <a:effectLst/>
                <a:latin typeface="Arial"/>
                <a:ea typeface="Times New Roman"/>
              </a:rPr>
              <a:t>local action plans.  </a:t>
            </a:r>
            <a:r>
              <a:rPr lang="en-GB" sz="1600" kern="1200" dirty="0">
                <a:solidFill>
                  <a:srgbClr val="000000"/>
                </a:solidFill>
                <a:effectLst/>
                <a:latin typeface="Arial"/>
                <a:ea typeface="Times New Roman"/>
              </a:rPr>
              <a:t>Published in formats that make them accessible for different groups e.g. patient friendly, PowerPoint templates for onward use.</a:t>
            </a:r>
            <a:endParaRPr lang="en-GB" sz="1600" dirty="0">
              <a:effectLst/>
              <a:latin typeface="Times New Roman"/>
              <a:ea typeface="Times New Roman"/>
            </a:endParaRPr>
          </a:p>
        </p:txBody>
      </p:sp>
    </p:spTree>
    <p:extLst>
      <p:ext uri="{BB962C8B-B14F-4D97-AF65-F5344CB8AC3E}">
        <p14:creationId xmlns:p14="http://schemas.microsoft.com/office/powerpoint/2010/main" val="129160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1026"/>
                                        </p:tgtEl>
                                        <p:attrNameLst>
                                          <p:attrName>style.opacity</p:attrName>
                                        </p:attrNameLst>
                                      </p:cBhvr>
                                      <p:to>
                                        <p:strVal val="0.25"/>
                                      </p:to>
                                    </p:set>
                                    <p:animEffect filter="image" prLst="opacity: 0.25">
                                      <p:cBhvr rctx="IE">
                                        <p:cTn id="7" dur="indefinite"/>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3200" dirty="0"/>
              <a:t>Audit </a:t>
            </a:r>
            <a:r>
              <a:rPr lang="en-GB" altLang="en-US" sz="3200" dirty="0" smtClean="0"/>
              <a:t>and </a:t>
            </a:r>
            <a:r>
              <a:rPr lang="en-GB" altLang="en-US" sz="3200" dirty="0"/>
              <a:t>r</a:t>
            </a:r>
            <a:r>
              <a:rPr lang="en-GB" altLang="en-US" sz="3200" dirty="0" smtClean="0"/>
              <a:t>egistry </a:t>
            </a:r>
            <a:r>
              <a:rPr lang="en-GB" altLang="en-US" sz="3200" dirty="0"/>
              <a:t>p</a:t>
            </a:r>
            <a:r>
              <a:rPr lang="en-GB" altLang="en-US" sz="3200" dirty="0" smtClean="0"/>
              <a:t>ortfolio</a:t>
            </a:r>
            <a:endParaRPr lang="en-GB" dirty="0"/>
          </a:p>
        </p:txBody>
      </p:sp>
      <p:sp>
        <p:nvSpPr>
          <p:cNvPr id="3" name="Content Placeholder 2"/>
          <p:cNvSpPr>
            <a:spLocks noGrp="1"/>
          </p:cNvSpPr>
          <p:nvPr>
            <p:ph idx="1"/>
          </p:nvPr>
        </p:nvSpPr>
        <p:spPr>
          <a:xfrm>
            <a:off x="720000" y="915566"/>
            <a:ext cx="7704000" cy="4104456"/>
          </a:xfrm>
        </p:spPr>
        <p:txBody>
          <a:bodyPr>
            <a:normAutofit fontScale="62500" lnSpcReduction="20000"/>
          </a:bodyPr>
          <a:lstStyle/>
          <a:p>
            <a:pPr>
              <a:defRPr/>
            </a:pPr>
            <a:r>
              <a:rPr lang="en-GB" sz="2900" dirty="0" smtClean="0"/>
              <a:t>Assuring Transformation (AT – collection)</a:t>
            </a:r>
          </a:p>
          <a:p>
            <a:pPr>
              <a:defRPr/>
            </a:pPr>
            <a:r>
              <a:rPr lang="en-GB" sz="2900" dirty="0" smtClean="0"/>
              <a:t>Breast </a:t>
            </a:r>
            <a:r>
              <a:rPr lang="en-GB" sz="2900" dirty="0"/>
              <a:t>and Cosmetic Implant Registry (BCIR)</a:t>
            </a:r>
          </a:p>
          <a:p>
            <a:pPr>
              <a:defRPr/>
            </a:pPr>
            <a:r>
              <a:rPr lang="en-GB" sz="2900" dirty="0" smtClean="0"/>
              <a:t>Bowel </a:t>
            </a:r>
            <a:r>
              <a:rPr lang="en-GB" sz="2900" dirty="0"/>
              <a:t>and Oesophago-Gastric Cancer Audits (NBCA and OG)</a:t>
            </a:r>
          </a:p>
          <a:p>
            <a:pPr>
              <a:defRPr/>
            </a:pPr>
            <a:r>
              <a:rPr lang="en-GB" sz="2900" dirty="0"/>
              <a:t>Chronic Obstructive Pulmonary Disease Audit (COPD)</a:t>
            </a:r>
          </a:p>
          <a:p>
            <a:pPr>
              <a:defRPr/>
            </a:pPr>
            <a:r>
              <a:rPr lang="en-GB" sz="2900" dirty="0" smtClean="0"/>
              <a:t>Female </a:t>
            </a:r>
            <a:r>
              <a:rPr lang="en-GB" sz="2900" dirty="0"/>
              <a:t>Genital Mutilation Enhanced Dataset (FGM</a:t>
            </a:r>
            <a:r>
              <a:rPr lang="en-GB" sz="2900" dirty="0" smtClean="0"/>
              <a:t>)</a:t>
            </a:r>
          </a:p>
          <a:p>
            <a:pPr>
              <a:defRPr/>
            </a:pPr>
            <a:r>
              <a:rPr lang="en-GB" sz="2900" dirty="0"/>
              <a:t>Inflammatory Bowel Disease Registry (IBD)</a:t>
            </a:r>
          </a:p>
          <a:p>
            <a:pPr>
              <a:defRPr/>
            </a:pPr>
            <a:r>
              <a:rPr lang="en-GB" sz="2900" dirty="0" smtClean="0"/>
              <a:t>National </a:t>
            </a:r>
            <a:r>
              <a:rPr lang="en-GB" sz="2900" dirty="0"/>
              <a:t>Audit of Cardiac Rehabilitation (NACR)</a:t>
            </a:r>
          </a:p>
          <a:p>
            <a:pPr>
              <a:defRPr/>
            </a:pPr>
            <a:r>
              <a:rPr lang="en-GB" sz="2900" dirty="0" smtClean="0"/>
              <a:t>National </a:t>
            </a:r>
            <a:r>
              <a:rPr lang="en-GB" sz="2900" dirty="0"/>
              <a:t>Audit of Pulmonary Hypertension (NAPH)</a:t>
            </a:r>
          </a:p>
          <a:p>
            <a:pPr>
              <a:defRPr/>
            </a:pPr>
            <a:r>
              <a:rPr lang="en-GB" sz="2900" dirty="0" smtClean="0"/>
              <a:t>National </a:t>
            </a:r>
            <a:r>
              <a:rPr lang="en-GB" sz="2900" dirty="0"/>
              <a:t>Diabetes Audit (NDA)</a:t>
            </a:r>
          </a:p>
          <a:p>
            <a:pPr>
              <a:defRPr/>
            </a:pPr>
            <a:r>
              <a:rPr lang="en-GB" sz="2900" dirty="0" smtClean="0"/>
              <a:t>National </a:t>
            </a:r>
            <a:r>
              <a:rPr lang="en-GB" sz="2900" dirty="0"/>
              <a:t>Diabetes Foot </a:t>
            </a:r>
            <a:r>
              <a:rPr lang="en-GB" sz="2900" dirty="0" smtClean="0"/>
              <a:t>Care Audit </a:t>
            </a:r>
            <a:r>
              <a:rPr lang="en-GB" sz="2900" dirty="0"/>
              <a:t>(NDFA</a:t>
            </a:r>
            <a:r>
              <a:rPr lang="en-GB" sz="2900" dirty="0" smtClean="0"/>
              <a:t>)</a:t>
            </a:r>
          </a:p>
          <a:p>
            <a:pPr>
              <a:defRPr/>
            </a:pPr>
            <a:r>
              <a:rPr lang="en-GB" sz="2900" dirty="0"/>
              <a:t>National Diabetes Inpatient Audit (NaDIA)</a:t>
            </a:r>
          </a:p>
          <a:p>
            <a:pPr>
              <a:defRPr/>
            </a:pPr>
            <a:r>
              <a:rPr lang="en-GB" sz="2900" dirty="0" smtClean="0"/>
              <a:t>National </a:t>
            </a:r>
            <a:r>
              <a:rPr lang="en-GB" sz="2900" dirty="0"/>
              <a:t>Pregnancy in Diabetes Audit (NPID)</a:t>
            </a:r>
          </a:p>
          <a:p>
            <a:pPr>
              <a:defRPr/>
            </a:pPr>
            <a:r>
              <a:rPr lang="en-GB" sz="2900" dirty="0" smtClean="0"/>
              <a:t>National </a:t>
            </a:r>
            <a:r>
              <a:rPr lang="en-GB" sz="2900" dirty="0"/>
              <a:t>Third Molar Audit (N3MA</a:t>
            </a:r>
            <a:r>
              <a:rPr lang="en-GB" sz="2900" dirty="0" smtClean="0"/>
              <a:t>)</a:t>
            </a:r>
          </a:p>
          <a:p>
            <a:pPr>
              <a:defRPr/>
            </a:pPr>
            <a:r>
              <a:rPr lang="en-GB" sz="2900" dirty="0" smtClean="0"/>
              <a:t>Out of Area Placements (OAP – interim collection)</a:t>
            </a:r>
            <a:endParaRPr lang="en-GB" sz="2900" dirty="0"/>
          </a:p>
          <a:p>
            <a:pPr>
              <a:defRPr/>
            </a:pPr>
            <a:r>
              <a:rPr lang="en-GB" sz="2900" dirty="0" smtClean="0"/>
              <a:t>Safety </a:t>
            </a:r>
            <a:r>
              <a:rPr lang="en-GB" sz="2900" dirty="0"/>
              <a:t>Thermometer</a:t>
            </a:r>
          </a:p>
          <a:p>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4</a:t>
            </a:fld>
            <a:endParaRPr lang="en-GB" dirty="0"/>
          </a:p>
        </p:txBody>
      </p:sp>
    </p:spTree>
    <p:extLst>
      <p:ext uri="{BB962C8B-B14F-4D97-AF65-F5344CB8AC3E}">
        <p14:creationId xmlns:p14="http://schemas.microsoft.com/office/powerpoint/2010/main" val="3843458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sz="3200" dirty="0" smtClean="0"/>
              <a:t>Clinical </a:t>
            </a:r>
            <a:r>
              <a:rPr lang="en-GB" altLang="en-US" sz="3200" dirty="0"/>
              <a:t>Audit Platform (CAP)</a:t>
            </a:r>
            <a:endParaRPr lang="en-GB" dirty="0"/>
          </a:p>
        </p:txBody>
      </p:sp>
      <p:sp>
        <p:nvSpPr>
          <p:cNvPr id="3" name="Content Placeholder 2"/>
          <p:cNvSpPr>
            <a:spLocks noGrp="1"/>
          </p:cNvSpPr>
          <p:nvPr>
            <p:ph idx="1"/>
          </p:nvPr>
        </p:nvSpPr>
        <p:spPr>
          <a:xfrm>
            <a:off x="720000" y="1059582"/>
            <a:ext cx="7704000" cy="3456384"/>
          </a:xfrm>
        </p:spPr>
        <p:txBody>
          <a:bodyPr>
            <a:normAutofit/>
          </a:bodyPr>
          <a:lstStyle/>
          <a:p>
            <a:pPr>
              <a:defRPr/>
            </a:pPr>
            <a:r>
              <a:rPr lang="en-GB" altLang="en-US" dirty="0" smtClean="0"/>
              <a:t>In-house development team</a:t>
            </a:r>
          </a:p>
          <a:p>
            <a:pPr lvl="1">
              <a:defRPr/>
            </a:pPr>
            <a:r>
              <a:rPr lang="en-GB" altLang="en-US" dirty="0"/>
              <a:t>Validation </a:t>
            </a:r>
            <a:r>
              <a:rPr lang="en-GB" altLang="en-US" dirty="0" smtClean="0"/>
              <a:t>rules</a:t>
            </a:r>
          </a:p>
          <a:p>
            <a:pPr lvl="1">
              <a:defRPr/>
            </a:pPr>
            <a:r>
              <a:rPr lang="en-GB" altLang="en-US" dirty="0"/>
              <a:t>Web forms – direct data entry</a:t>
            </a:r>
          </a:p>
          <a:p>
            <a:pPr lvl="1">
              <a:defRPr/>
            </a:pPr>
            <a:r>
              <a:rPr lang="en-GB" altLang="en-US" dirty="0" smtClean="0"/>
              <a:t>Reports</a:t>
            </a:r>
            <a:endParaRPr lang="en-GB" altLang="en-US" dirty="0"/>
          </a:p>
          <a:p>
            <a:pPr>
              <a:defRPr/>
            </a:pPr>
            <a:r>
              <a:rPr lang="en-GB" altLang="en-US" dirty="0" smtClean="0"/>
              <a:t>Patient identifiable data – security controls</a:t>
            </a:r>
            <a:endParaRPr lang="en-GB" altLang="en-US" dirty="0"/>
          </a:p>
          <a:p>
            <a:pPr>
              <a:defRPr/>
            </a:pPr>
            <a:r>
              <a:rPr lang="en-GB" altLang="en-US" dirty="0" smtClean="0"/>
              <a:t>Operational </a:t>
            </a:r>
            <a:r>
              <a:rPr lang="en-GB" altLang="en-US" dirty="0"/>
              <a:t>management expertise &amp; service </a:t>
            </a:r>
            <a:r>
              <a:rPr lang="en-GB" altLang="en-US" dirty="0" smtClean="0"/>
              <a:t>wrapper</a:t>
            </a:r>
          </a:p>
        </p:txBody>
      </p:sp>
      <p:sp>
        <p:nvSpPr>
          <p:cNvPr id="4" name="Slide Number Placeholder 3"/>
          <p:cNvSpPr>
            <a:spLocks noGrp="1"/>
          </p:cNvSpPr>
          <p:nvPr>
            <p:ph type="sldNum" sz="quarter" idx="12"/>
          </p:nvPr>
        </p:nvSpPr>
        <p:spPr/>
        <p:txBody>
          <a:bodyPr/>
          <a:lstStyle/>
          <a:p>
            <a:fld id="{280AA684-6FB9-400F-B313-F111F0F48737}" type="slidenum">
              <a:rPr lang="en-GB" smtClean="0"/>
              <a:t>5</a:t>
            </a:fld>
            <a:endParaRPr lang="en-GB" dirty="0"/>
          </a:p>
        </p:txBody>
      </p:sp>
    </p:spTree>
    <p:extLst>
      <p:ext uri="{BB962C8B-B14F-4D97-AF65-F5344CB8AC3E}">
        <p14:creationId xmlns:p14="http://schemas.microsoft.com/office/powerpoint/2010/main" val="270361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AA684-6FB9-400F-B313-F111F0F48737}" type="slidenum">
              <a:rPr lang="en-GB" smtClean="0"/>
              <a:t>6</a:t>
            </a:fld>
            <a:endParaRPr lang="en-GB" dirty="0"/>
          </a:p>
        </p:txBody>
      </p:sp>
      <p:sp>
        <p:nvSpPr>
          <p:cNvPr id="8" name="Title 1"/>
          <p:cNvSpPr>
            <a:spLocks noGrp="1"/>
          </p:cNvSpPr>
          <p:nvPr>
            <p:ph type="title"/>
          </p:nvPr>
        </p:nvSpPr>
        <p:spPr>
          <a:xfrm>
            <a:off x="720000" y="360000"/>
            <a:ext cx="7632000" cy="529568"/>
          </a:xfrm>
        </p:spPr>
        <p:txBody>
          <a:bodyPr>
            <a:normAutofit/>
          </a:bodyPr>
          <a:lstStyle/>
          <a:p>
            <a:r>
              <a:rPr lang="en-GB" altLang="en-US" sz="3200" dirty="0" smtClean="0"/>
              <a:t>Clinical </a:t>
            </a:r>
            <a:r>
              <a:rPr lang="en-GB" altLang="en-US" sz="3200" dirty="0"/>
              <a:t>Audit Platform (CAP)</a:t>
            </a:r>
            <a:endParaRPr lang="en-GB" dirty="0"/>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843558"/>
            <a:ext cx="4254033" cy="2980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016" y="843558"/>
            <a:ext cx="4229100" cy="3019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671" y="790474"/>
            <a:ext cx="8811445" cy="394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0966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IT achieves high quality data</a:t>
            </a:r>
            <a:endParaRPr lang="en-GB" dirty="0"/>
          </a:p>
        </p:txBody>
      </p:sp>
      <p:sp>
        <p:nvSpPr>
          <p:cNvPr id="3" name="Content Placeholder 2"/>
          <p:cNvSpPr>
            <a:spLocks noGrp="1"/>
          </p:cNvSpPr>
          <p:nvPr>
            <p:ph idx="1"/>
          </p:nvPr>
        </p:nvSpPr>
        <p:spPr/>
        <p:txBody>
          <a:bodyPr>
            <a:normAutofit lnSpcReduction="10000"/>
          </a:bodyPr>
          <a:lstStyle/>
          <a:p>
            <a:r>
              <a:rPr lang="en-GB" dirty="0" smtClean="0"/>
              <a:t>Validation – also applies to .csv upload</a:t>
            </a:r>
          </a:p>
          <a:p>
            <a:r>
              <a:rPr lang="en-GB" dirty="0" smtClean="0"/>
              <a:t>CAP reports:</a:t>
            </a:r>
          </a:p>
          <a:p>
            <a:pPr lvl="1"/>
            <a:r>
              <a:rPr lang="en-GB" dirty="0"/>
              <a:t>.csv reports and on screen </a:t>
            </a:r>
            <a:r>
              <a:rPr lang="en-GB" dirty="0" smtClean="0"/>
              <a:t>reports</a:t>
            </a:r>
          </a:p>
          <a:p>
            <a:pPr lvl="1"/>
            <a:r>
              <a:rPr lang="en-GB" dirty="0"/>
              <a:t>accessible any time, live data, allows local interrogation and analysis </a:t>
            </a:r>
          </a:p>
          <a:p>
            <a:pPr lvl="1"/>
            <a:r>
              <a:rPr lang="en-GB" dirty="0" smtClean="0"/>
              <a:t>DQ reports – missing key fields</a:t>
            </a:r>
          </a:p>
          <a:p>
            <a:pPr lvl="1"/>
            <a:r>
              <a:rPr lang="en-GB" dirty="0" smtClean="0"/>
              <a:t>Case ascertainment</a:t>
            </a:r>
          </a:p>
          <a:p>
            <a:pPr marL="400050"/>
            <a:r>
              <a:rPr lang="en-GB" dirty="0" smtClean="0"/>
              <a:t>Data export function - can upload into local analysis software</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7</a:t>
            </a:fld>
            <a:endParaRPr lang="en-GB" dirty="0"/>
          </a:p>
        </p:txBody>
      </p:sp>
    </p:spTree>
    <p:extLst>
      <p:ext uri="{BB962C8B-B14F-4D97-AF65-F5344CB8AC3E}">
        <p14:creationId xmlns:p14="http://schemas.microsoft.com/office/powerpoint/2010/main" val="976837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Validation</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8</a:t>
            </a:fld>
            <a:endParaRPr lang="en-GB" dirty="0"/>
          </a:p>
        </p:txBody>
      </p:sp>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19931" y="1707654"/>
            <a:ext cx="7702550" cy="21197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188" y="1125538"/>
            <a:ext cx="8682037" cy="288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6651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GB" dirty="0" smtClean="0"/>
              <a:t>CAP Reports</a:t>
            </a:r>
            <a:endParaRPr lang="en-GB" dirty="0"/>
          </a:p>
        </p:txBody>
      </p:sp>
      <p:sp>
        <p:nvSpPr>
          <p:cNvPr id="4" name="Slide Number Placeholder 3"/>
          <p:cNvSpPr>
            <a:spLocks noGrp="1"/>
          </p:cNvSpPr>
          <p:nvPr>
            <p:ph type="sldNum" sz="quarter" idx="12"/>
          </p:nvPr>
        </p:nvSpPr>
        <p:spPr/>
        <p:txBody>
          <a:bodyPr/>
          <a:lstStyle/>
          <a:p>
            <a:fld id="{280AA684-6FB9-400F-B313-F111F0F48737}" type="slidenum">
              <a:rPr lang="en-GB" smtClean="0"/>
              <a:t>9</a:t>
            </a:fld>
            <a:endParaRPr lang="en-GB"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2139702"/>
            <a:ext cx="4589719" cy="2520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195" y="843558"/>
            <a:ext cx="4638675" cy="198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827584" y="1059582"/>
            <a:ext cx="2880320" cy="923330"/>
          </a:xfrm>
          <a:prstGeom prst="rect">
            <a:avLst/>
          </a:prstGeom>
          <a:noFill/>
        </p:spPr>
        <p:txBody>
          <a:bodyPr wrap="square" rtlCol="0">
            <a:spAutoFit/>
          </a:bodyPr>
          <a:lstStyle/>
          <a:p>
            <a:r>
              <a:rPr lang="en-GB" dirty="0" smtClean="0"/>
              <a:t>Some are on screen and allow you to click through to edit.</a:t>
            </a:r>
            <a:endParaRPr lang="en-GB" dirty="0"/>
          </a:p>
        </p:txBody>
      </p:sp>
      <p:sp>
        <p:nvSpPr>
          <p:cNvPr id="8" name="TextBox 7"/>
          <p:cNvSpPr txBox="1"/>
          <p:nvPr/>
        </p:nvSpPr>
        <p:spPr>
          <a:xfrm>
            <a:off x="5364088" y="3169834"/>
            <a:ext cx="3017155" cy="1754326"/>
          </a:xfrm>
          <a:prstGeom prst="rect">
            <a:avLst/>
          </a:prstGeom>
          <a:noFill/>
        </p:spPr>
        <p:txBody>
          <a:bodyPr wrap="square" rtlCol="0">
            <a:spAutoFit/>
          </a:bodyPr>
          <a:lstStyle/>
          <a:p>
            <a:r>
              <a:rPr lang="en-GB" dirty="0" smtClean="0"/>
              <a:t>Some are .csv exports which might just show you the data back or may do some calculations as above to show performance against others.</a:t>
            </a:r>
            <a:endParaRPr lang="en-GB" dirty="0"/>
          </a:p>
        </p:txBody>
      </p:sp>
      <p:sp>
        <p:nvSpPr>
          <p:cNvPr id="7" name="Down Arrow 6"/>
          <p:cNvSpPr/>
          <p:nvPr/>
        </p:nvSpPr>
        <p:spPr>
          <a:xfrm>
            <a:off x="395536" y="1059582"/>
            <a:ext cx="360040" cy="1008112"/>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Up Arrow 9"/>
          <p:cNvSpPr/>
          <p:nvPr/>
        </p:nvSpPr>
        <p:spPr>
          <a:xfrm>
            <a:off x="8172399" y="2571750"/>
            <a:ext cx="390203" cy="1224136"/>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405544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01_NHSDigital_template_Plain_Grey_v1">
  <a:themeElements>
    <a:clrScheme name="01-NHS-DIGI-PALETTE-01">
      <a:dk1>
        <a:srgbClr val="0F0F0F"/>
      </a:dk1>
      <a:lt1>
        <a:srgbClr val="FFFFFF"/>
      </a:lt1>
      <a:dk2>
        <a:srgbClr val="033F85"/>
      </a:dk2>
      <a:lt2>
        <a:srgbClr val="F9F9F9"/>
      </a:lt2>
      <a:accent1>
        <a:srgbClr val="005EB8"/>
      </a:accent1>
      <a:accent2>
        <a:srgbClr val="84919C"/>
      </a:accent2>
      <a:accent3>
        <a:srgbClr val="003087"/>
      </a:accent3>
      <a:accent4>
        <a:srgbClr val="5EBCE8"/>
      </a:accent4>
      <a:accent5>
        <a:srgbClr val="CED1D5"/>
      </a:accent5>
      <a:accent6>
        <a:srgbClr val="424D58"/>
      </a:accent6>
      <a:hlink>
        <a:srgbClr val="003087"/>
      </a:hlink>
      <a:folHlink>
        <a:srgbClr val="7C2855"/>
      </a:folHlink>
    </a:clrScheme>
    <a:fontScheme name="Corporate 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6999A66B300D42B3635DAA8E29F936" ma:contentTypeVersion="0" ma:contentTypeDescription="Create a new document." ma:contentTypeScope="" ma:versionID="b067c8bd7314577089ba4c4ee9281eea">
  <xsd:schema xmlns:xsd="http://www.w3.org/2001/XMLSchema" xmlns:xs="http://www.w3.org/2001/XMLSchema" xmlns:p="http://schemas.microsoft.com/office/2006/metadata/properties" targetNamespace="http://schemas.microsoft.com/office/2006/metadata/properties" ma:root="true" ma:fieldsID="bd04135bce4e19972119f505b583e8b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35D1FA-CB61-45C4-9AA5-4E6C40A7F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8FD967D-DFDC-4A58-90A9-3226F390A32A}">
  <ds:schemaRefs>
    <ds:schemaRef ds:uri="http://schemas.microsoft.com/sharepoint/v3/contenttype/forms"/>
  </ds:schemaRefs>
</ds:datastoreItem>
</file>

<file path=customXml/itemProps3.xml><?xml version="1.0" encoding="utf-8"?>
<ds:datastoreItem xmlns:ds="http://schemas.openxmlformats.org/officeDocument/2006/customXml" ds:itemID="{B17886E2-C81F-4639-80A6-F68DFABBBDC8}">
  <ds:schemaRefs>
    <ds:schemaRef ds:uri="http://purl.org/dc/elements/1.1/"/>
    <ds:schemaRef ds:uri="http://purl.org/dc/terms/"/>
    <ds:schemaRef ds:uri="http://schemas.microsoft.com/office/2006/documentManagement/types"/>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01_NHSDigital_template_Plain_Grey_v1</Template>
  <TotalTime>956</TotalTime>
  <Words>1956</Words>
  <Application>Microsoft Office PowerPoint</Application>
  <PresentationFormat>On-screen Show (16:9)</PresentationFormat>
  <Paragraphs>172</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01_NHSDigital_template_Plain_Grey_v1</vt:lpstr>
      <vt:lpstr>PowerPoint Presentation</vt:lpstr>
      <vt:lpstr>Agenda</vt:lpstr>
      <vt:lpstr>CARMS - Who we are</vt:lpstr>
      <vt:lpstr>Audit and registry portfolio</vt:lpstr>
      <vt:lpstr>Clinical Audit Platform (CAP)</vt:lpstr>
      <vt:lpstr>Clinical Audit Platform (CAP)</vt:lpstr>
      <vt:lpstr>How IT achieves high quality data</vt:lpstr>
      <vt:lpstr>Validation</vt:lpstr>
      <vt:lpstr>CAP Reports</vt:lpstr>
      <vt:lpstr>PowerPoint Presentation</vt:lpstr>
      <vt:lpstr>Outputs to support quality improvement</vt:lpstr>
      <vt:lpstr>Barriers and facilitators </vt:lpstr>
      <vt:lpstr>Final thought</vt:lpstr>
      <vt:lpstr>Questions</vt:lpstr>
      <vt:lpstr>PowerPoint Presentation</vt:lpstr>
    </vt:vector>
  </TitlesOfParts>
  <Company>Health &amp; Social Care Information Centre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Newsome Alex</dc:creator>
  <cp:lastModifiedBy>Vivien Seagrove</cp:lastModifiedBy>
  <cp:revision>70</cp:revision>
  <cp:lastPrinted>2014-12-18T12:02:32Z</cp:lastPrinted>
  <dcterms:created xsi:type="dcterms:W3CDTF">2016-07-29T08:16:21Z</dcterms:created>
  <dcterms:modified xsi:type="dcterms:W3CDTF">2016-09-30T15:09:50Z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0x010100826999A66B300D42B3635DAA8E29F936</vt:lpwstr>
  </property>
</Properties>
</file>